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4"/>
  </p:notesMasterIdLst>
  <p:sldIdLst>
    <p:sldId id="259" r:id="rId2"/>
    <p:sldId id="260" r:id="rId3"/>
  </p:sldIdLst>
  <p:sldSz cx="7775575" cy="10907713"/>
  <p:notesSz cx="6797675" cy="99266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CCFFCC"/>
    <a:srgbClr val="3AF66B"/>
    <a:srgbClr val="FF3B3B"/>
    <a:srgbClr val="FF5050"/>
    <a:srgbClr val="EA6B14"/>
    <a:srgbClr val="EB701D"/>
    <a:srgbClr val="2C451B"/>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snapToGrid="0">
      <p:cViewPr>
        <p:scale>
          <a:sx n="100" d="100"/>
          <a:sy n="100" d="100"/>
        </p:scale>
        <p:origin x="-1584" y="2508"/>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58" tIns="45729" rIns="91458" bIns="4572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1458" tIns="45729" rIns="91458" bIns="45729" rtlCol="0"/>
          <a:lstStyle>
            <a:lvl1pPr algn="r">
              <a:defRPr sz="1200"/>
            </a:lvl1pPr>
          </a:lstStyle>
          <a:p>
            <a:fld id="{70F99883-74AE-4A2C-81B7-5B86A08198C0}" type="datetimeFigureOut">
              <a:rPr kumimoji="1" lang="ja-JP" altLang="en-US" smtClean="0"/>
              <a:t>2017/6/1</a:t>
            </a:fld>
            <a:endParaRPr kumimoji="1" lang="ja-JP" altLang="en-US"/>
          </a:p>
        </p:txBody>
      </p:sp>
      <p:sp>
        <p:nvSpPr>
          <p:cNvPr id="4" name="スライド イメージ プレースホルダー 3"/>
          <p:cNvSpPr>
            <a:spLocks noGrp="1" noRot="1" noChangeAspect="1"/>
          </p:cNvSpPr>
          <p:nvPr>
            <p:ph type="sldImg" idx="2"/>
          </p:nvPr>
        </p:nvSpPr>
        <p:spPr>
          <a:xfrm>
            <a:off x="2205038" y="1239838"/>
            <a:ext cx="2387600" cy="3351212"/>
          </a:xfrm>
          <a:prstGeom prst="rect">
            <a:avLst/>
          </a:prstGeom>
          <a:noFill/>
          <a:ln w="12700">
            <a:solidFill>
              <a:prstClr val="black"/>
            </a:solidFill>
          </a:ln>
        </p:spPr>
        <p:txBody>
          <a:bodyPr vert="horz" lIns="91458" tIns="45729" rIns="91458" bIns="45729"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458" tIns="45729" rIns="91458" bIns="457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5"/>
            <a:ext cx="2945659" cy="498055"/>
          </a:xfrm>
          <a:prstGeom prst="rect">
            <a:avLst/>
          </a:prstGeom>
        </p:spPr>
        <p:txBody>
          <a:bodyPr vert="horz" lIns="91458" tIns="45729" rIns="91458" bIns="457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5"/>
            <a:ext cx="2945659" cy="498055"/>
          </a:xfrm>
          <a:prstGeom prst="rect">
            <a:avLst/>
          </a:prstGeom>
        </p:spPr>
        <p:txBody>
          <a:bodyPr vert="horz" lIns="91458" tIns="45729" rIns="91458" bIns="45729" rtlCol="0" anchor="b"/>
          <a:lstStyle>
            <a:lvl1pPr algn="r">
              <a:defRPr sz="12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D93CC5-A9B8-46A1-B8C3-70AA73E05DA2}" type="slidenum">
              <a:rPr kumimoji="1" lang="ja-JP" altLang="en-US" smtClean="0"/>
              <a:t>2</a:t>
            </a:fld>
            <a:endParaRPr kumimoji="1" lang="ja-JP" altLang="en-US"/>
          </a:p>
        </p:txBody>
      </p:sp>
    </p:spTree>
    <p:extLst>
      <p:ext uri="{BB962C8B-B14F-4D97-AF65-F5344CB8AC3E}">
        <p14:creationId xmlns:p14="http://schemas.microsoft.com/office/powerpoint/2010/main" val="3109846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1587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517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82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488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0144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521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0126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2599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37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902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430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smtClean="0"/>
              <a:t>6/1/2017</a:t>
            </a:fld>
            <a:endParaRPr lang="en-US"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 descr="http://frame-illust.com/fi/wp-content/uploads/2014/10/bea933d25fced143d8d358963c97cf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14" y="2995449"/>
            <a:ext cx="7567962" cy="585084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free-illustrations-ls01.gatag.net/thum02/gi01a201503302300.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1"/>
            <a:ext cx="7775575" cy="2995448"/>
          </a:xfrm>
          <a:prstGeom prst="rect">
            <a:avLst/>
          </a:prstGeom>
          <a:noFill/>
          <a:extLst>
            <a:ext uri="{909E8E84-426E-40DD-AFC4-6F175D3DCCD1}">
              <a14:hiddenFill xmlns:a14="http://schemas.microsoft.com/office/drawing/2010/main">
                <a:solidFill>
                  <a:srgbClr val="FFFFFF"/>
                </a:solidFill>
              </a14:hiddenFill>
            </a:ext>
          </a:extLst>
        </p:spPr>
      </p:pic>
      <p:sp>
        <p:nvSpPr>
          <p:cNvPr id="39" name="正方形/長方形 38"/>
          <p:cNvSpPr/>
          <p:nvPr/>
        </p:nvSpPr>
        <p:spPr>
          <a:xfrm>
            <a:off x="510363" y="1"/>
            <a:ext cx="1692068" cy="887929"/>
          </a:xfrm>
          <a:prstGeom prst="rect">
            <a:avLst/>
          </a:prstGeom>
          <a:solidFill>
            <a:srgbClr val="3AF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0" y="8917949"/>
            <a:ext cx="7775575" cy="1989763"/>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547678" y="900703"/>
            <a:ext cx="4215550" cy="646331"/>
          </a:xfrm>
          <a:prstGeom prst="rect">
            <a:avLst/>
          </a:prstGeom>
        </p:spPr>
        <p:txBody>
          <a:bodyPr wrap="square">
            <a:spAutoFit/>
          </a:bodyPr>
          <a:lstStyle/>
          <a:p>
            <a:r>
              <a:rPr lang="en-US" altLang="ja-JP" sz="1800" b="1" dirty="0" smtClean="0">
                <a:solidFill>
                  <a:srgbClr val="2C451B"/>
                </a:solidFill>
                <a:latin typeface="小塚ゴシック Pro H" pitchFamily="34" charset="-128"/>
                <a:ea typeface="小塚ゴシック Pro H" pitchFamily="34" charset="-128"/>
              </a:rPr>
              <a:t>NPO</a:t>
            </a:r>
            <a:r>
              <a:rPr lang="ja-JP" altLang="en-US" sz="1800" b="1" dirty="0" smtClean="0">
                <a:solidFill>
                  <a:srgbClr val="2C451B"/>
                </a:solidFill>
                <a:latin typeface="小塚ゴシック Pro H" pitchFamily="34" charset="-128"/>
                <a:ea typeface="小塚ゴシック Pro H" pitchFamily="34" charset="-128"/>
              </a:rPr>
              <a:t>法人</a:t>
            </a:r>
            <a:endParaRPr lang="en-US" altLang="ja-JP" sz="1800" b="1" dirty="0" smtClean="0">
              <a:solidFill>
                <a:srgbClr val="2C451B"/>
              </a:solidFill>
              <a:latin typeface="小塚ゴシック Pro H" pitchFamily="34" charset="-128"/>
              <a:ea typeface="小塚ゴシック Pro H" pitchFamily="34" charset="-128"/>
            </a:endParaRPr>
          </a:p>
          <a:p>
            <a:r>
              <a:rPr lang="ja-JP" altLang="en-US" sz="1800" b="1" dirty="0">
                <a:solidFill>
                  <a:srgbClr val="2C451B"/>
                </a:solidFill>
                <a:latin typeface="小塚ゴシック Pro H" pitchFamily="34" charset="-128"/>
                <a:ea typeface="小塚ゴシック Pro H" pitchFamily="34" charset="-128"/>
              </a:rPr>
              <a:t>子ども</a:t>
            </a:r>
            <a:r>
              <a:rPr lang="ja-JP" altLang="en-US" sz="1800" b="1" dirty="0" smtClean="0">
                <a:solidFill>
                  <a:srgbClr val="2C451B"/>
                </a:solidFill>
                <a:latin typeface="小塚ゴシック Pro H" pitchFamily="34" charset="-128"/>
                <a:ea typeface="小塚ゴシック Pro H" pitchFamily="34" charset="-128"/>
              </a:rPr>
              <a:t>のこころを支える会 （すまいる）</a:t>
            </a:r>
            <a:endParaRPr lang="ja-JP" altLang="en-US" sz="1800" b="1" dirty="0">
              <a:solidFill>
                <a:srgbClr val="2C451B"/>
              </a:solidFill>
              <a:latin typeface="小塚ゴシック Pro H" pitchFamily="34" charset="-128"/>
              <a:ea typeface="小塚ゴシック Pro H" pitchFamily="34" charset="-128"/>
            </a:endParaRPr>
          </a:p>
        </p:txBody>
      </p:sp>
      <p:sp>
        <p:nvSpPr>
          <p:cNvPr id="3" name="正方形/長方形 2"/>
          <p:cNvSpPr/>
          <p:nvPr/>
        </p:nvSpPr>
        <p:spPr>
          <a:xfrm>
            <a:off x="440986" y="1547034"/>
            <a:ext cx="6703876" cy="646331"/>
          </a:xfrm>
          <a:prstGeom prst="rect">
            <a:avLst/>
          </a:prstGeom>
        </p:spPr>
        <p:txBody>
          <a:bodyPr wrap="square">
            <a:spAutoFit/>
          </a:bodyPr>
          <a:lstStyle/>
          <a:p>
            <a:pPr algn="ctr"/>
            <a:r>
              <a:rPr lang="ja-JP" altLang="en-US" sz="1800" b="1" dirty="0" smtClean="0">
                <a:solidFill>
                  <a:srgbClr val="2C451B"/>
                </a:solidFill>
                <a:latin typeface="HG創英ﾌﾟﾚｾﾞﾝｽEB" panose="02020809000000000000" pitchFamily="17" charset="-128"/>
                <a:ea typeface="HG創英ﾌﾟﾚｾﾞﾝｽEB" panose="02020809000000000000" pitchFamily="17" charset="-128"/>
              </a:rPr>
              <a:t>不登校・登園渋りから子どもの本質を知る</a:t>
            </a:r>
            <a:endParaRPr lang="en-US" altLang="ja-JP" sz="1800" b="1" dirty="0" smtClean="0">
              <a:solidFill>
                <a:srgbClr val="2C451B"/>
              </a:solidFill>
              <a:latin typeface="HG創英ﾌﾟﾚｾﾞﾝｽEB" panose="02020809000000000000" pitchFamily="17" charset="-128"/>
              <a:ea typeface="HG創英ﾌﾟﾚｾﾞﾝｽEB" panose="02020809000000000000" pitchFamily="17" charset="-128"/>
            </a:endParaRPr>
          </a:p>
          <a:p>
            <a:pPr algn="ctr"/>
            <a:r>
              <a:rPr lang="ja-JP" altLang="en-US" sz="1800" b="1" dirty="0" smtClean="0">
                <a:solidFill>
                  <a:srgbClr val="2C451B"/>
                </a:solidFill>
                <a:latin typeface="HG創英ﾌﾟﾚｾﾞﾝｽEB" panose="02020809000000000000" pitchFamily="17" charset="-128"/>
                <a:ea typeface="HG創英ﾌﾟﾚｾﾞﾝｽEB" panose="02020809000000000000" pitchFamily="17" charset="-128"/>
              </a:rPr>
              <a:t>～子どもへの支援のあり方について～</a:t>
            </a:r>
            <a:endParaRPr lang="ja-JP" altLang="en-US" sz="1800" b="1" dirty="0">
              <a:solidFill>
                <a:srgbClr val="2C451B"/>
              </a:solidFill>
              <a:latin typeface="HG創英ﾌﾟﾚｾﾞﾝｽEB" panose="02020809000000000000" pitchFamily="17" charset="-128"/>
              <a:ea typeface="HG創英ﾌﾟﾚｾﾞﾝｽEB" panose="02020809000000000000" pitchFamily="17" charset="-128"/>
            </a:endParaRPr>
          </a:p>
        </p:txBody>
      </p:sp>
      <p:grpSp>
        <p:nvGrpSpPr>
          <p:cNvPr id="26" name="グループ化 25"/>
          <p:cNvGrpSpPr/>
          <p:nvPr/>
        </p:nvGrpSpPr>
        <p:grpSpPr>
          <a:xfrm>
            <a:off x="575994" y="3178467"/>
            <a:ext cx="1079057" cy="811805"/>
            <a:chOff x="567818" y="4743043"/>
            <a:chExt cx="1120775" cy="1120775"/>
          </a:xfrm>
        </p:grpSpPr>
        <p:pic>
          <p:nvPicPr>
            <p:cNvPr id="1027" name="Picture 3" descr="\\SERVER\mac-share\塚本\アスクルばらしたpng\P11 の色違い\11_c2_oran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818" y="4743043"/>
              <a:ext cx="1120775" cy="112077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740117" y="5027851"/>
              <a:ext cx="776175" cy="400110"/>
            </a:xfrm>
            <a:prstGeom prst="rect">
              <a:avLst/>
            </a:prstGeom>
          </p:spPr>
          <p:txBody>
            <a:bodyPr wrap="none">
              <a:spAutoFit/>
            </a:bodyPr>
            <a:lstStyle/>
            <a:p>
              <a:pPr algn="ctr"/>
              <a:r>
                <a:rPr lang="ja-JP" altLang="en-US" sz="2000" dirty="0">
                  <a:solidFill>
                    <a:schemeClr val="bg1"/>
                  </a:solidFill>
                  <a:latin typeface="小塚ゴシック Pro B" pitchFamily="34" charset="-128"/>
                  <a:ea typeface="小塚ゴシック Pro B" pitchFamily="34" charset="-128"/>
                </a:rPr>
                <a:t>日 時</a:t>
              </a:r>
            </a:p>
          </p:txBody>
        </p:sp>
      </p:grpSp>
      <p:grpSp>
        <p:nvGrpSpPr>
          <p:cNvPr id="27" name="グループ化 26"/>
          <p:cNvGrpSpPr/>
          <p:nvPr/>
        </p:nvGrpSpPr>
        <p:grpSpPr>
          <a:xfrm>
            <a:off x="1614038" y="3082977"/>
            <a:ext cx="969873" cy="835888"/>
            <a:chOff x="1830173" y="4732563"/>
            <a:chExt cx="1159292" cy="928892"/>
          </a:xfrm>
        </p:grpSpPr>
        <p:sp>
          <p:nvSpPr>
            <p:cNvPr id="4" name="正方形/長方形 3"/>
            <p:cNvSpPr/>
            <p:nvPr/>
          </p:nvSpPr>
          <p:spPr>
            <a:xfrm>
              <a:off x="1845939" y="4732563"/>
              <a:ext cx="954107" cy="400110"/>
            </a:xfrm>
            <a:prstGeom prst="rect">
              <a:avLst/>
            </a:prstGeom>
          </p:spPr>
          <p:txBody>
            <a:bodyPr wrap="none">
              <a:spAutoFit/>
            </a:bodyPr>
            <a:lstStyle/>
            <a:p>
              <a:r>
                <a:rPr lang="en-US" altLang="ja-JP" sz="2000" dirty="0" smtClean="0">
                  <a:solidFill>
                    <a:srgbClr val="EA6B14"/>
                  </a:solidFill>
                  <a:latin typeface="小塚ゴシック Pro B" pitchFamily="34" charset="-128"/>
                  <a:ea typeface="小塚ゴシック Pro B" pitchFamily="34" charset="-128"/>
                </a:rPr>
                <a:t>2017</a:t>
              </a:r>
              <a:r>
                <a:rPr lang="ja-JP" altLang="en-US" sz="2000" dirty="0" smtClean="0">
                  <a:solidFill>
                    <a:srgbClr val="EA6B14"/>
                  </a:solidFill>
                  <a:latin typeface="小塚ゴシック Pro B" pitchFamily="34" charset="-128"/>
                  <a:ea typeface="小塚ゴシック Pro B" pitchFamily="34" charset="-128"/>
                </a:rPr>
                <a:t>年</a:t>
              </a:r>
              <a:endParaRPr lang="ja-JP" altLang="en-US" sz="2000" dirty="0">
                <a:solidFill>
                  <a:srgbClr val="EA6B14"/>
                </a:solidFill>
                <a:latin typeface="小塚ゴシック Pro B" pitchFamily="34" charset="-128"/>
                <a:ea typeface="小塚ゴシック Pro B" pitchFamily="34" charset="-128"/>
              </a:endParaRPr>
            </a:p>
          </p:txBody>
        </p:sp>
        <p:sp>
          <p:nvSpPr>
            <p:cNvPr id="6" name="正方形/長方形 5"/>
            <p:cNvSpPr/>
            <p:nvPr/>
          </p:nvSpPr>
          <p:spPr>
            <a:xfrm>
              <a:off x="1830173" y="5015124"/>
              <a:ext cx="1159292" cy="646331"/>
            </a:xfrm>
            <a:prstGeom prst="rect">
              <a:avLst/>
            </a:prstGeom>
          </p:spPr>
          <p:txBody>
            <a:bodyPr wrap="none">
              <a:spAutoFit/>
            </a:bodyPr>
            <a:lstStyle/>
            <a:p>
              <a:r>
                <a:rPr lang="en-US" altLang="ja-JP" sz="3600" dirty="0">
                  <a:solidFill>
                    <a:srgbClr val="EA6B14"/>
                  </a:solidFill>
                  <a:latin typeface="小塚ゴシック Pro B" pitchFamily="34" charset="-128"/>
                  <a:ea typeface="小塚ゴシック Pro B" pitchFamily="34" charset="-128"/>
                </a:rPr>
                <a:t>7</a:t>
              </a:r>
              <a:r>
                <a:rPr lang="ja-JP" altLang="en-US" sz="2000" dirty="0" smtClean="0">
                  <a:solidFill>
                    <a:srgbClr val="EA6B14"/>
                  </a:solidFill>
                  <a:latin typeface="小塚ゴシック Pro B" pitchFamily="34" charset="-128"/>
                  <a:ea typeface="小塚ゴシック Pro B" pitchFamily="34" charset="-128"/>
                </a:rPr>
                <a:t>月</a:t>
              </a:r>
              <a:r>
                <a:rPr lang="en-US" altLang="ja-JP" sz="3600" dirty="0">
                  <a:solidFill>
                    <a:srgbClr val="EA6B14"/>
                  </a:solidFill>
                  <a:latin typeface="小塚ゴシック Pro B" pitchFamily="34" charset="-128"/>
                  <a:ea typeface="小塚ゴシック Pro B" pitchFamily="34" charset="-128"/>
                </a:rPr>
                <a:t>9</a:t>
              </a:r>
              <a:r>
                <a:rPr lang="ja-JP" altLang="en-US" sz="2000" dirty="0" smtClean="0">
                  <a:solidFill>
                    <a:srgbClr val="EA6B14"/>
                  </a:solidFill>
                  <a:latin typeface="小塚ゴシック Pro B" pitchFamily="34" charset="-128"/>
                  <a:ea typeface="小塚ゴシック Pro B" pitchFamily="34" charset="-128"/>
                </a:rPr>
                <a:t>日</a:t>
              </a:r>
              <a:endParaRPr lang="ja-JP" altLang="en-US" sz="2000" dirty="0">
                <a:solidFill>
                  <a:srgbClr val="EA6B14"/>
                </a:solidFill>
                <a:latin typeface="小塚ゴシック Pro B" pitchFamily="34" charset="-128"/>
                <a:ea typeface="小塚ゴシック Pro B" pitchFamily="34" charset="-128"/>
              </a:endParaRPr>
            </a:p>
          </p:txBody>
        </p:sp>
      </p:grpSp>
      <p:sp>
        <p:nvSpPr>
          <p:cNvPr id="8" name="正方形/長方形 7"/>
          <p:cNvSpPr/>
          <p:nvPr/>
        </p:nvSpPr>
        <p:spPr>
          <a:xfrm>
            <a:off x="3218513" y="3443027"/>
            <a:ext cx="4115229" cy="523220"/>
          </a:xfrm>
          <a:prstGeom prst="rect">
            <a:avLst/>
          </a:prstGeom>
        </p:spPr>
        <p:txBody>
          <a:bodyPr wrap="none">
            <a:spAutoFit/>
          </a:bodyPr>
          <a:lstStyle/>
          <a:p>
            <a:r>
              <a:rPr lang="ja-JP" altLang="en-US" sz="2800" b="1" dirty="0">
                <a:solidFill>
                  <a:schemeClr val="accent2">
                    <a:lumMod val="75000"/>
                  </a:schemeClr>
                </a:solidFill>
                <a:latin typeface="+mj-ea"/>
              </a:rPr>
              <a:t>1</a:t>
            </a:r>
            <a:r>
              <a:rPr lang="en-US" altLang="ja-JP" sz="2800" b="1" dirty="0">
                <a:solidFill>
                  <a:schemeClr val="accent2">
                    <a:lumMod val="75000"/>
                  </a:schemeClr>
                </a:solidFill>
                <a:latin typeface="+mj-ea"/>
              </a:rPr>
              <a:t>3</a:t>
            </a:r>
            <a:r>
              <a:rPr lang="ja-JP" altLang="en-US" sz="2800" b="1" dirty="0">
                <a:solidFill>
                  <a:schemeClr val="accent2">
                    <a:lumMod val="75000"/>
                  </a:schemeClr>
                </a:solidFill>
                <a:latin typeface="+mj-ea"/>
              </a:rPr>
              <a:t>:</a:t>
            </a:r>
            <a:r>
              <a:rPr lang="en-US" altLang="ja-JP" sz="2800" b="1" dirty="0">
                <a:solidFill>
                  <a:schemeClr val="accent2">
                    <a:lumMod val="75000"/>
                  </a:schemeClr>
                </a:solidFill>
                <a:latin typeface="+mj-ea"/>
              </a:rPr>
              <a:t>3</a:t>
            </a:r>
            <a:r>
              <a:rPr lang="ja-JP" altLang="en-US" sz="2800" b="1" dirty="0" smtClean="0">
                <a:solidFill>
                  <a:schemeClr val="accent2">
                    <a:lumMod val="75000"/>
                  </a:schemeClr>
                </a:solidFill>
                <a:latin typeface="+mj-ea"/>
              </a:rPr>
              <a:t>0 </a:t>
            </a:r>
            <a:r>
              <a:rPr lang="en-US" altLang="ja-JP" sz="1800" b="1" dirty="0" smtClean="0">
                <a:solidFill>
                  <a:schemeClr val="accent2">
                    <a:lumMod val="75000"/>
                  </a:schemeClr>
                </a:solidFill>
                <a:latin typeface="+mj-ea"/>
              </a:rPr>
              <a:t>- </a:t>
            </a:r>
            <a:r>
              <a:rPr lang="ja-JP" altLang="en-US" sz="2800" b="1" dirty="0" smtClean="0">
                <a:solidFill>
                  <a:schemeClr val="accent2">
                    <a:lumMod val="75000"/>
                  </a:schemeClr>
                </a:solidFill>
                <a:latin typeface="+mj-ea"/>
              </a:rPr>
              <a:t>1</a:t>
            </a:r>
            <a:r>
              <a:rPr lang="en-US" altLang="ja-JP" sz="2800" b="1" dirty="0" smtClean="0">
                <a:solidFill>
                  <a:schemeClr val="accent2">
                    <a:lumMod val="75000"/>
                  </a:schemeClr>
                </a:solidFill>
                <a:latin typeface="+mj-ea"/>
              </a:rPr>
              <a:t>7</a:t>
            </a:r>
            <a:r>
              <a:rPr lang="ja-JP" altLang="en-US" sz="2800" b="1" dirty="0">
                <a:solidFill>
                  <a:schemeClr val="accent2">
                    <a:lumMod val="75000"/>
                  </a:schemeClr>
                </a:solidFill>
                <a:latin typeface="+mj-ea"/>
              </a:rPr>
              <a:t>:</a:t>
            </a:r>
            <a:r>
              <a:rPr lang="en-US" altLang="ja-JP" sz="2800" b="1" dirty="0">
                <a:solidFill>
                  <a:schemeClr val="accent2">
                    <a:lumMod val="75000"/>
                  </a:schemeClr>
                </a:solidFill>
                <a:latin typeface="+mj-ea"/>
              </a:rPr>
              <a:t>0</a:t>
            </a:r>
            <a:r>
              <a:rPr lang="ja-JP" altLang="en-US" sz="2800" b="1" dirty="0" smtClean="0">
                <a:solidFill>
                  <a:schemeClr val="accent2">
                    <a:lumMod val="75000"/>
                  </a:schemeClr>
                </a:solidFill>
                <a:latin typeface="+mj-ea"/>
              </a:rPr>
              <a:t>0 </a:t>
            </a:r>
            <a:r>
              <a:rPr lang="ja-JP" altLang="en-US" sz="2400" b="1" dirty="0" smtClean="0">
                <a:solidFill>
                  <a:schemeClr val="accent2">
                    <a:lumMod val="75000"/>
                  </a:schemeClr>
                </a:solidFill>
                <a:latin typeface="+mj-ea"/>
              </a:rPr>
              <a:t>（</a:t>
            </a:r>
            <a:r>
              <a:rPr lang="ja-JP" altLang="en-US" sz="2400" b="1" dirty="0">
                <a:solidFill>
                  <a:schemeClr val="accent2">
                    <a:lumMod val="75000"/>
                  </a:schemeClr>
                </a:solidFill>
                <a:latin typeface="+mj-ea"/>
              </a:rPr>
              <a:t>受付</a:t>
            </a:r>
            <a:r>
              <a:rPr lang="en-US" altLang="ja-JP" sz="2400" b="1" dirty="0">
                <a:solidFill>
                  <a:schemeClr val="accent2">
                    <a:lumMod val="75000"/>
                  </a:schemeClr>
                </a:solidFill>
                <a:latin typeface="+mj-ea"/>
              </a:rPr>
              <a:t>12:30</a:t>
            </a:r>
            <a:r>
              <a:rPr lang="ja-JP" altLang="en-US" sz="2400" b="1" dirty="0">
                <a:solidFill>
                  <a:schemeClr val="accent2">
                    <a:lumMod val="75000"/>
                  </a:schemeClr>
                </a:solidFill>
                <a:latin typeface="+mj-ea"/>
              </a:rPr>
              <a:t>～）</a:t>
            </a:r>
            <a:endParaRPr lang="ja-JP" altLang="en-US" sz="2800" dirty="0">
              <a:solidFill>
                <a:srgbClr val="EA6B14"/>
              </a:solidFill>
              <a:latin typeface="小塚ゴシック Pro B" pitchFamily="34" charset="-128"/>
              <a:ea typeface="小塚ゴシック Pro B" pitchFamily="34" charset="-128"/>
            </a:endParaRPr>
          </a:p>
        </p:txBody>
      </p:sp>
      <p:pic>
        <p:nvPicPr>
          <p:cNvPr id="14" name="Picture 4" descr="\\SERVER\mac-share\塚本\アスクルばらしたpng\P11 の色違い\11_b1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233" y="6558455"/>
            <a:ext cx="1098433" cy="2106789"/>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グループ化 27"/>
          <p:cNvGrpSpPr/>
          <p:nvPr/>
        </p:nvGrpSpPr>
        <p:grpSpPr>
          <a:xfrm>
            <a:off x="2777367" y="3501632"/>
            <a:ext cx="441146" cy="401007"/>
            <a:chOff x="3019104" y="5253352"/>
            <a:chExt cx="441146" cy="401007"/>
          </a:xfrm>
        </p:grpSpPr>
        <p:pic>
          <p:nvPicPr>
            <p:cNvPr id="1029" name="Picture 5" descr="\\SERVER\mac-share\塚本\アスクルばらしたpng\P11 の色違い\11_akabox.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9104" y="5296457"/>
              <a:ext cx="379412" cy="352425"/>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019104" y="5253352"/>
              <a:ext cx="441146" cy="401007"/>
            </a:xfrm>
            <a:prstGeom prst="rect">
              <a:avLst/>
            </a:prstGeom>
          </p:spPr>
          <p:txBody>
            <a:bodyPr wrap="none">
              <a:spAutoFit/>
            </a:bodyPr>
            <a:lstStyle/>
            <a:p>
              <a:r>
                <a:rPr lang="ja-JP" altLang="en-US" dirty="0" smtClean="0">
                  <a:solidFill>
                    <a:schemeClr val="bg1"/>
                  </a:solidFill>
                  <a:latin typeface="小塚ゴシック Pro B" pitchFamily="34" charset="-128"/>
                  <a:ea typeface="小塚ゴシック Pro B" pitchFamily="34" charset="-128"/>
                </a:rPr>
                <a:t>日</a:t>
              </a:r>
              <a:endParaRPr lang="ja-JP" altLang="en-US" dirty="0">
                <a:solidFill>
                  <a:schemeClr val="bg1"/>
                </a:solidFill>
                <a:latin typeface="小塚ゴシック Pro B" pitchFamily="34" charset="-128"/>
                <a:ea typeface="小塚ゴシック Pro B" pitchFamily="34" charset="-128"/>
              </a:endParaRPr>
            </a:p>
          </p:txBody>
        </p:sp>
      </p:grpSp>
      <p:grpSp>
        <p:nvGrpSpPr>
          <p:cNvPr id="25" name="グループ化 24"/>
          <p:cNvGrpSpPr/>
          <p:nvPr/>
        </p:nvGrpSpPr>
        <p:grpSpPr>
          <a:xfrm>
            <a:off x="692075" y="4747515"/>
            <a:ext cx="1073150" cy="1674954"/>
            <a:chOff x="695233" y="6022428"/>
            <a:chExt cx="1073150" cy="1549509"/>
          </a:xfrm>
        </p:grpSpPr>
        <p:pic>
          <p:nvPicPr>
            <p:cNvPr id="1028" name="Picture 4" descr="\\SERVER\mac-share\塚本\アスクルばらしたpng\P11 の色違い\11_b1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233" y="6022428"/>
              <a:ext cx="1073150" cy="1549509"/>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701118" y="6571487"/>
              <a:ext cx="957092" cy="523220"/>
            </a:xfrm>
            <a:prstGeom prst="rect">
              <a:avLst/>
            </a:prstGeom>
          </p:spPr>
          <p:txBody>
            <a:bodyPr wrap="square">
              <a:spAutoFit/>
            </a:bodyPr>
            <a:lstStyle/>
            <a:p>
              <a:pPr algn="ctr"/>
              <a:r>
                <a:rPr lang="ja-JP" altLang="en-US" dirty="0">
                  <a:solidFill>
                    <a:schemeClr val="bg1"/>
                  </a:solidFill>
                  <a:latin typeface="小塚ゴシック Pro B" pitchFamily="34" charset="-128"/>
                  <a:ea typeface="小塚ゴシック Pro B" pitchFamily="34" charset="-128"/>
                </a:rPr>
                <a:t>第</a:t>
              </a:r>
              <a:r>
                <a:rPr lang="en-US" altLang="ja-JP" sz="2800" dirty="0">
                  <a:solidFill>
                    <a:schemeClr val="bg1"/>
                  </a:solidFill>
                  <a:latin typeface="小塚ゴシック Pro B" pitchFamily="34" charset="-128"/>
                  <a:ea typeface="小塚ゴシック Pro B" pitchFamily="34" charset="-128"/>
                </a:rPr>
                <a:t>1</a:t>
              </a:r>
              <a:r>
                <a:rPr lang="ja-JP" altLang="en-US" dirty="0">
                  <a:solidFill>
                    <a:schemeClr val="bg1"/>
                  </a:solidFill>
                  <a:latin typeface="小塚ゴシック Pro B" pitchFamily="34" charset="-128"/>
                  <a:ea typeface="小塚ゴシック Pro B" pitchFamily="34" charset="-128"/>
                </a:rPr>
                <a:t>部</a:t>
              </a:r>
            </a:p>
          </p:txBody>
        </p:sp>
      </p:grpSp>
      <p:sp>
        <p:nvSpPr>
          <p:cNvPr id="19" name="正方形/長方形 18"/>
          <p:cNvSpPr/>
          <p:nvPr/>
        </p:nvSpPr>
        <p:spPr>
          <a:xfrm>
            <a:off x="763899" y="7356548"/>
            <a:ext cx="957092" cy="523220"/>
          </a:xfrm>
          <a:prstGeom prst="rect">
            <a:avLst/>
          </a:prstGeom>
        </p:spPr>
        <p:txBody>
          <a:bodyPr wrap="square">
            <a:spAutoFit/>
          </a:bodyPr>
          <a:lstStyle/>
          <a:p>
            <a:pPr algn="ctr"/>
            <a:r>
              <a:rPr lang="ja-JP" altLang="en-US" dirty="0">
                <a:solidFill>
                  <a:schemeClr val="bg1"/>
                </a:solidFill>
                <a:latin typeface="小塚ゴシック Pro B" pitchFamily="34" charset="-128"/>
                <a:ea typeface="小塚ゴシック Pro B" pitchFamily="34" charset="-128"/>
              </a:rPr>
              <a:t>第</a:t>
            </a:r>
            <a:r>
              <a:rPr lang="en-US" altLang="ja-JP" sz="2800" dirty="0">
                <a:solidFill>
                  <a:schemeClr val="bg1"/>
                </a:solidFill>
                <a:latin typeface="小塚ゴシック Pro B" pitchFamily="34" charset="-128"/>
                <a:ea typeface="小塚ゴシック Pro B" pitchFamily="34" charset="-128"/>
              </a:rPr>
              <a:t>2</a:t>
            </a:r>
            <a:r>
              <a:rPr lang="ja-JP" altLang="en-US" dirty="0">
                <a:solidFill>
                  <a:schemeClr val="bg1"/>
                </a:solidFill>
                <a:latin typeface="小塚ゴシック Pro B" pitchFamily="34" charset="-128"/>
                <a:ea typeface="小塚ゴシック Pro B" pitchFamily="34" charset="-128"/>
              </a:rPr>
              <a:t>部</a:t>
            </a:r>
          </a:p>
        </p:txBody>
      </p:sp>
      <p:sp>
        <p:nvSpPr>
          <p:cNvPr id="23" name="正方形/長方形 22"/>
          <p:cNvSpPr/>
          <p:nvPr/>
        </p:nvSpPr>
        <p:spPr>
          <a:xfrm>
            <a:off x="650102" y="251948"/>
            <a:ext cx="1552329" cy="646331"/>
          </a:xfrm>
          <a:prstGeom prst="rect">
            <a:avLst/>
          </a:prstGeom>
        </p:spPr>
        <p:txBody>
          <a:bodyPr wrap="square">
            <a:spAutoFit/>
          </a:bodyPr>
          <a:lstStyle/>
          <a:p>
            <a:r>
              <a:rPr lang="ja-JP" altLang="en-US" sz="1800" b="1" dirty="0" smtClean="0">
                <a:solidFill>
                  <a:schemeClr val="bg1"/>
                </a:solidFill>
                <a:latin typeface="小塚ゴシック Pro B" pitchFamily="34" charset="-128"/>
                <a:ea typeface="小塚ゴシック Pro B" pitchFamily="34" charset="-128"/>
              </a:rPr>
              <a:t>１周年</a:t>
            </a:r>
            <a:endParaRPr lang="en-US" altLang="ja-JP" sz="1800" b="1" dirty="0" smtClean="0">
              <a:solidFill>
                <a:schemeClr val="bg1"/>
              </a:solidFill>
              <a:latin typeface="小塚ゴシック Pro B" pitchFamily="34" charset="-128"/>
              <a:ea typeface="小塚ゴシック Pro B" pitchFamily="34" charset="-128"/>
            </a:endParaRPr>
          </a:p>
          <a:p>
            <a:r>
              <a:rPr lang="ja-JP" altLang="en-US" sz="1800" b="1" dirty="0" smtClean="0">
                <a:solidFill>
                  <a:schemeClr val="bg1"/>
                </a:solidFill>
                <a:latin typeface="小塚ゴシック Pro B" pitchFamily="34" charset="-128"/>
                <a:ea typeface="小塚ゴシック Pro B" pitchFamily="34" charset="-128"/>
              </a:rPr>
              <a:t>記念講演会</a:t>
            </a:r>
            <a:endParaRPr lang="ja-JP" altLang="en-US" sz="1800" b="1" dirty="0">
              <a:solidFill>
                <a:schemeClr val="bg1"/>
              </a:solidFill>
              <a:latin typeface="小塚ゴシック Pro B" pitchFamily="34" charset="-128"/>
              <a:ea typeface="小塚ゴシック Pro B" pitchFamily="34" charset="-128"/>
            </a:endParaRPr>
          </a:p>
        </p:txBody>
      </p:sp>
      <p:pic>
        <p:nvPicPr>
          <p:cNvPr id="31" name="図 30" descr="C:\Users\Guest\Downloads\FullSizeRender.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87693" y="4832712"/>
            <a:ext cx="1219967" cy="1318354"/>
          </a:xfrm>
          <a:prstGeom prst="rect">
            <a:avLst/>
          </a:prstGeom>
          <a:noFill/>
          <a:ln>
            <a:noFill/>
          </a:ln>
        </p:spPr>
      </p:pic>
      <p:sp>
        <p:nvSpPr>
          <p:cNvPr id="33" name="テキスト ボックス 29"/>
          <p:cNvSpPr txBox="1"/>
          <p:nvPr/>
        </p:nvSpPr>
        <p:spPr>
          <a:xfrm>
            <a:off x="1704666" y="5023715"/>
            <a:ext cx="4073900" cy="923330"/>
          </a:xfrm>
          <a:prstGeom prst="rect">
            <a:avLst/>
          </a:prstGeom>
          <a:noFill/>
        </p:spPr>
        <p:txBody>
          <a:bodyPr wrap="square" rtlCol="0">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r>
              <a:rPr lang="en-US" altLang="ja-JP" sz="1500" b="1" dirty="0" smtClean="0">
                <a:solidFill>
                  <a:srgbClr val="002060"/>
                </a:solidFill>
                <a:latin typeface="メイリオ" panose="020B0604030504040204" pitchFamily="50" charset="-128"/>
                <a:ea typeface="メイリオ" panose="020B0604030504040204" pitchFamily="50" charset="-128"/>
              </a:rPr>
              <a:t>13:45</a:t>
            </a:r>
            <a:r>
              <a:rPr lang="ja-JP" altLang="en-US" sz="1500" b="1" dirty="0" smtClean="0">
                <a:solidFill>
                  <a:srgbClr val="002060"/>
                </a:solidFill>
                <a:latin typeface="メイリオ" panose="020B0604030504040204" pitchFamily="50" charset="-128"/>
                <a:ea typeface="メイリオ" panose="020B0604030504040204" pitchFamily="50" charset="-128"/>
              </a:rPr>
              <a:t>～</a:t>
            </a:r>
            <a:r>
              <a:rPr lang="en-US" altLang="ja-JP" sz="1500" b="1" dirty="0" smtClean="0">
                <a:solidFill>
                  <a:srgbClr val="002060"/>
                </a:solidFill>
                <a:latin typeface="メイリオ" panose="020B0604030504040204" pitchFamily="50" charset="-128"/>
                <a:ea typeface="メイリオ" panose="020B0604030504040204" pitchFamily="50" charset="-128"/>
              </a:rPr>
              <a:t>15:00</a:t>
            </a:r>
            <a:r>
              <a:rPr lang="ja-JP" altLang="en-US" sz="1100" dirty="0">
                <a:solidFill>
                  <a:srgbClr val="002060"/>
                </a:solidFill>
                <a:latin typeface="メイリオ" panose="020B0604030504040204" pitchFamily="50" charset="-128"/>
                <a:ea typeface="メイリオ" panose="020B0604030504040204" pitchFamily="50" charset="-128"/>
              </a:rPr>
              <a:t>（</a:t>
            </a:r>
            <a:r>
              <a:rPr lang="ja-JP" altLang="en-US" sz="1100" dirty="0" smtClean="0">
                <a:solidFill>
                  <a:srgbClr val="002060"/>
                </a:solidFill>
                <a:latin typeface="メイリオ" panose="020B0604030504040204" pitchFamily="50" charset="-128"/>
                <a:ea typeface="メイリオ" panose="020B0604030504040204" pitchFamily="50" charset="-128"/>
              </a:rPr>
              <a:t>質疑応答の時間を含みます。）</a:t>
            </a:r>
            <a:endParaRPr lang="en-US" altLang="ja-JP" sz="1100" dirty="0" smtClean="0">
              <a:solidFill>
                <a:srgbClr val="002060"/>
              </a:solidFill>
              <a:latin typeface="メイリオ" panose="020B0604030504040204" pitchFamily="50" charset="-128"/>
              <a:ea typeface="メイリオ" panose="020B0604030504040204" pitchFamily="50" charset="-128"/>
            </a:endParaRPr>
          </a:p>
          <a:p>
            <a:r>
              <a:rPr lang="ja-JP" altLang="en-US" sz="2000" b="1" dirty="0">
                <a:solidFill>
                  <a:srgbClr val="002060"/>
                </a:solidFill>
                <a:latin typeface="メイリオ" panose="020B0604030504040204" pitchFamily="50" charset="-128"/>
                <a:ea typeface="メイリオ" panose="020B0604030504040204" pitchFamily="50" charset="-128"/>
              </a:rPr>
              <a:t> </a:t>
            </a:r>
            <a:r>
              <a:rPr lang="ja-JP" altLang="en-US" sz="1400" b="1" dirty="0" smtClean="0">
                <a:solidFill>
                  <a:srgbClr val="002060"/>
                </a:solidFill>
                <a:latin typeface="メイリオ" panose="020B0604030504040204" pitchFamily="50" charset="-128"/>
                <a:ea typeface="メイリオ" panose="020B0604030504040204" pitchFamily="50" charset="-128"/>
              </a:rPr>
              <a:t>「不登校・登園渋りから見る子どものこころ」</a:t>
            </a:r>
            <a:endParaRPr lang="en-US" altLang="ja-JP" sz="1400" b="1" dirty="0" smtClean="0">
              <a:solidFill>
                <a:srgbClr val="002060"/>
              </a:solidFill>
              <a:latin typeface="メイリオ" panose="020B0604030504040204" pitchFamily="50" charset="-128"/>
              <a:ea typeface="メイリオ" panose="020B0604030504040204" pitchFamily="50" charset="-128"/>
            </a:endParaRPr>
          </a:p>
          <a:p>
            <a:r>
              <a:rPr lang="ja-JP" altLang="en-US" sz="1800" dirty="0" smtClean="0">
                <a:solidFill>
                  <a:srgbClr val="002060"/>
                </a:solidFill>
                <a:latin typeface="メイリオ" panose="020B0604030504040204" pitchFamily="50" charset="-128"/>
                <a:ea typeface="メイリオ" panose="020B0604030504040204" pitchFamily="50" charset="-128"/>
              </a:rPr>
              <a:t>　</a:t>
            </a:r>
            <a:r>
              <a:rPr lang="ja-JP" altLang="en-US" sz="1400" dirty="0" smtClean="0">
                <a:solidFill>
                  <a:srgbClr val="002060"/>
                </a:solidFill>
                <a:latin typeface="メイリオ" panose="020B0604030504040204" pitchFamily="50" charset="-128"/>
                <a:ea typeface="メイリオ" panose="020B0604030504040204" pitchFamily="50" charset="-128"/>
              </a:rPr>
              <a:t>講師：小倉</a:t>
            </a:r>
            <a:r>
              <a:rPr lang="en-US" altLang="ja-JP" sz="1400" dirty="0">
                <a:solidFill>
                  <a:srgbClr val="002060"/>
                </a:solidFill>
                <a:latin typeface="メイリオ" panose="020B0604030504040204" pitchFamily="50" charset="-128"/>
                <a:ea typeface="メイリオ" panose="020B0604030504040204" pitchFamily="50" charset="-128"/>
              </a:rPr>
              <a:t> </a:t>
            </a:r>
            <a:r>
              <a:rPr lang="en-US" altLang="ja-JP" sz="1400" dirty="0" smtClean="0">
                <a:solidFill>
                  <a:srgbClr val="002060"/>
                </a:solidFill>
                <a:latin typeface="メイリオ" panose="020B0604030504040204" pitchFamily="50" charset="-128"/>
                <a:ea typeface="メイリオ" panose="020B0604030504040204" pitchFamily="50" charset="-128"/>
              </a:rPr>
              <a:t> </a:t>
            </a:r>
            <a:r>
              <a:rPr lang="ja-JP" altLang="en-US" sz="1400" dirty="0" smtClean="0">
                <a:solidFill>
                  <a:srgbClr val="002060"/>
                </a:solidFill>
                <a:latin typeface="メイリオ" panose="020B0604030504040204" pitchFamily="50" charset="-128"/>
                <a:ea typeface="メイリオ" panose="020B0604030504040204" pitchFamily="50" charset="-128"/>
              </a:rPr>
              <a:t>清 先生</a:t>
            </a:r>
            <a:r>
              <a:rPr lang="ja-JP" altLang="en-US" sz="1600" dirty="0" smtClean="0">
                <a:solidFill>
                  <a:srgbClr val="002060"/>
                </a:solidFill>
                <a:latin typeface="メイリオ" panose="020B0604030504040204" pitchFamily="50" charset="-128"/>
                <a:ea typeface="メイリオ" panose="020B0604030504040204" pitchFamily="50" charset="-128"/>
              </a:rPr>
              <a:t>  </a:t>
            </a:r>
            <a:r>
              <a:rPr lang="en-US" altLang="ja-JP" sz="1100" b="1" dirty="0" smtClean="0">
                <a:solidFill>
                  <a:srgbClr val="002060"/>
                </a:solidFill>
                <a:latin typeface="メイリオ" panose="020B0604030504040204" pitchFamily="50" charset="-128"/>
                <a:ea typeface="メイリオ" panose="020B0604030504040204" pitchFamily="50" charset="-128"/>
              </a:rPr>
              <a:t>(</a:t>
            </a:r>
            <a:r>
              <a:rPr lang="ja-JP" altLang="en-US" sz="1100" b="1" dirty="0" smtClean="0">
                <a:solidFill>
                  <a:srgbClr val="002060"/>
                </a:solidFill>
                <a:latin typeface="メイリオ" panose="020B0604030504040204" pitchFamily="50" charset="-128"/>
                <a:ea typeface="メイリオ" panose="020B0604030504040204" pitchFamily="50" charset="-128"/>
              </a:rPr>
              <a:t>クリニック</a:t>
            </a:r>
            <a:r>
              <a:rPr lang="ja-JP" altLang="en-US" sz="1100" b="1" dirty="0">
                <a:solidFill>
                  <a:srgbClr val="002060"/>
                </a:solidFill>
                <a:latin typeface="メイリオ" panose="020B0604030504040204" pitchFamily="50" charset="-128"/>
                <a:ea typeface="メイリオ" panose="020B0604030504040204" pitchFamily="50" charset="-128"/>
              </a:rPr>
              <a:t>おぐら</a:t>
            </a:r>
            <a:r>
              <a:rPr lang="ja-JP" altLang="en-US" sz="1100" b="1" dirty="0" smtClean="0">
                <a:solidFill>
                  <a:srgbClr val="002060"/>
                </a:solidFill>
                <a:latin typeface="メイリオ" panose="020B0604030504040204" pitchFamily="50" charset="-128"/>
                <a:ea typeface="メイリオ" panose="020B0604030504040204" pitchFamily="50" charset="-128"/>
              </a:rPr>
              <a:t> 院長</a:t>
            </a:r>
            <a:r>
              <a:rPr lang="en-US" altLang="ja-JP" sz="1100" b="1" dirty="0" smtClean="0">
                <a:solidFill>
                  <a:srgbClr val="002060"/>
                </a:solidFill>
                <a:latin typeface="メイリオ" panose="020B0604030504040204" pitchFamily="50" charset="-128"/>
                <a:ea typeface="メイリオ" panose="020B0604030504040204" pitchFamily="50" charset="-128"/>
              </a:rPr>
              <a:t>)</a:t>
            </a:r>
          </a:p>
        </p:txBody>
      </p:sp>
      <p:sp>
        <p:nvSpPr>
          <p:cNvPr id="34" name="正方形/長方形 33"/>
          <p:cNvSpPr/>
          <p:nvPr/>
        </p:nvSpPr>
        <p:spPr>
          <a:xfrm>
            <a:off x="1657509" y="5873173"/>
            <a:ext cx="4460556" cy="577081"/>
          </a:xfrm>
          <a:prstGeom prst="rect">
            <a:avLst/>
          </a:prstGeom>
        </p:spPr>
        <p:txBody>
          <a:bodyPr wrap="square">
            <a:spAutoFit/>
          </a:bodyPr>
          <a:lstStyle/>
          <a:p>
            <a:r>
              <a:rPr lang="ja-JP" altLang="en-US" sz="1050" dirty="0" smtClean="0">
                <a:solidFill>
                  <a:srgbClr val="002060"/>
                </a:solidFill>
                <a:latin typeface="メイリオ" panose="020B0604030504040204" pitchFamily="50" charset="-128"/>
                <a:ea typeface="メイリオ" panose="020B0604030504040204" pitchFamily="50" charset="-128"/>
              </a:rPr>
              <a:t>＜経歴＞</a:t>
            </a:r>
            <a:r>
              <a:rPr lang="en-US" altLang="ja-JP" sz="1050" dirty="0" smtClean="0">
                <a:solidFill>
                  <a:srgbClr val="002060"/>
                </a:solidFill>
                <a:latin typeface="メイリオ" panose="020B0604030504040204" pitchFamily="50" charset="-128"/>
                <a:ea typeface="メイリオ" panose="020B0604030504040204" pitchFamily="50" charset="-128"/>
              </a:rPr>
              <a:t>1958</a:t>
            </a:r>
            <a:r>
              <a:rPr lang="ja-JP" altLang="en-US" sz="1050" dirty="0" smtClean="0">
                <a:solidFill>
                  <a:srgbClr val="002060"/>
                </a:solidFill>
                <a:latin typeface="メイリオ" panose="020B0604030504040204" pitchFamily="50" charset="-128"/>
                <a:ea typeface="メイリオ" panose="020B0604030504040204" pitchFamily="50" charset="-128"/>
              </a:rPr>
              <a:t>年</a:t>
            </a:r>
            <a:r>
              <a:rPr lang="ja-JP" altLang="en-US" sz="1050" dirty="0">
                <a:solidFill>
                  <a:srgbClr val="002060"/>
                </a:solidFill>
                <a:latin typeface="メイリオ" panose="020B0604030504040204" pitchFamily="50" charset="-128"/>
                <a:ea typeface="メイリオ" panose="020B0604030504040204" pitchFamily="50" charset="-128"/>
              </a:rPr>
              <a:t>に慶応義塾大学医学部卒業。</a:t>
            </a:r>
            <a:r>
              <a:rPr lang="en-US" altLang="ja-JP" sz="1050" dirty="0">
                <a:solidFill>
                  <a:srgbClr val="002060"/>
                </a:solidFill>
                <a:latin typeface="メイリオ" panose="020B0604030504040204" pitchFamily="50" charset="-128"/>
                <a:ea typeface="メイリオ" panose="020B0604030504040204" pitchFamily="50" charset="-128"/>
              </a:rPr>
              <a:t>1959</a:t>
            </a:r>
            <a:r>
              <a:rPr lang="ja-JP" altLang="en-US" sz="1050" dirty="0">
                <a:solidFill>
                  <a:srgbClr val="002060"/>
                </a:solidFill>
                <a:latin typeface="メイリオ" panose="020B0604030504040204" pitchFamily="50" charset="-128"/>
                <a:ea typeface="メイリオ" panose="020B0604030504040204" pitchFamily="50" charset="-128"/>
              </a:rPr>
              <a:t>年に</a:t>
            </a:r>
            <a:r>
              <a:rPr lang="ja-JP" altLang="en-US" sz="1050" dirty="0" smtClean="0">
                <a:solidFill>
                  <a:srgbClr val="002060"/>
                </a:solidFill>
                <a:latin typeface="メイリオ" panose="020B0604030504040204" pitchFamily="50" charset="-128"/>
                <a:ea typeface="メイリオ" panose="020B0604030504040204" pitchFamily="50" charset="-128"/>
              </a:rPr>
              <a:t>米国イエール</a:t>
            </a:r>
            <a:r>
              <a:rPr lang="ja-JP" altLang="en-US" sz="1050" dirty="0">
                <a:solidFill>
                  <a:srgbClr val="002060"/>
                </a:solidFill>
                <a:latin typeface="メイリオ" panose="020B0604030504040204" pitchFamily="50" charset="-128"/>
                <a:ea typeface="メイリオ" panose="020B0604030504040204" pitchFamily="50" charset="-128"/>
              </a:rPr>
              <a:t>大学、</a:t>
            </a:r>
            <a:r>
              <a:rPr lang="ja-JP" altLang="en-US" sz="1050" dirty="0" smtClean="0">
                <a:solidFill>
                  <a:srgbClr val="002060"/>
                </a:solidFill>
                <a:latin typeface="メイリオ" panose="020B0604030504040204" pitchFamily="50" charset="-128"/>
                <a:ea typeface="メイリオ" panose="020B0604030504040204" pitchFamily="50" charset="-128"/>
              </a:rPr>
              <a:t>メニンガークリニック等</a:t>
            </a:r>
            <a:r>
              <a:rPr lang="ja-JP" altLang="en-US" sz="1050" dirty="0">
                <a:solidFill>
                  <a:srgbClr val="002060"/>
                </a:solidFill>
                <a:latin typeface="メイリオ" panose="020B0604030504040204" pitchFamily="50" charset="-128"/>
                <a:ea typeface="メイリオ" panose="020B0604030504040204" pitchFamily="50" charset="-128"/>
              </a:rPr>
              <a:t>に</a:t>
            </a:r>
            <a:r>
              <a:rPr lang="ja-JP" altLang="en-US" sz="1050" dirty="0" smtClean="0">
                <a:solidFill>
                  <a:srgbClr val="002060"/>
                </a:solidFill>
                <a:latin typeface="メイリオ" panose="020B0604030504040204" pitchFamily="50" charset="-128"/>
                <a:ea typeface="メイリオ" panose="020B0604030504040204" pitchFamily="50" charset="-128"/>
              </a:rPr>
              <a:t>留学。その後、関東</a:t>
            </a:r>
            <a:r>
              <a:rPr lang="ja-JP" altLang="en-US" sz="1050" dirty="0">
                <a:solidFill>
                  <a:srgbClr val="002060"/>
                </a:solidFill>
                <a:latin typeface="メイリオ" panose="020B0604030504040204" pitchFamily="50" charset="-128"/>
                <a:ea typeface="メイリオ" panose="020B0604030504040204" pitchFamily="50" charset="-128"/>
              </a:rPr>
              <a:t>中央病院精神科部長を経て、</a:t>
            </a:r>
            <a:r>
              <a:rPr lang="en-US" altLang="ja-JP" sz="1050" dirty="0">
                <a:solidFill>
                  <a:srgbClr val="002060"/>
                </a:solidFill>
                <a:latin typeface="メイリオ" panose="020B0604030504040204" pitchFamily="50" charset="-128"/>
                <a:ea typeface="メイリオ" panose="020B0604030504040204" pitchFamily="50" charset="-128"/>
              </a:rPr>
              <a:t>1996</a:t>
            </a:r>
            <a:r>
              <a:rPr lang="ja-JP" altLang="en-US" sz="1050" dirty="0">
                <a:solidFill>
                  <a:srgbClr val="002060"/>
                </a:solidFill>
                <a:latin typeface="メイリオ" panose="020B0604030504040204" pitchFamily="50" charset="-128"/>
                <a:ea typeface="メイリオ" panose="020B0604030504040204" pitchFamily="50" charset="-128"/>
              </a:rPr>
              <a:t>年にクリニックおぐら</a:t>
            </a:r>
            <a:r>
              <a:rPr lang="ja-JP" altLang="en-US" sz="1050" dirty="0" smtClean="0">
                <a:solidFill>
                  <a:srgbClr val="002060"/>
                </a:solidFill>
                <a:latin typeface="メイリオ" panose="020B0604030504040204" pitchFamily="50" charset="-128"/>
                <a:ea typeface="メイリオ" panose="020B0604030504040204" pitchFamily="50" charset="-128"/>
              </a:rPr>
              <a:t>を開設。</a:t>
            </a:r>
            <a:endParaRPr lang="ja-JP" altLang="en-US" sz="1050" dirty="0">
              <a:solidFill>
                <a:srgbClr val="002060"/>
              </a:solidFill>
              <a:latin typeface="メイリオ" panose="020B0604030504040204" pitchFamily="50" charset="-128"/>
              <a:ea typeface="メイリオ" panose="020B0604030504040204" pitchFamily="50" charset="-128"/>
            </a:endParaRPr>
          </a:p>
        </p:txBody>
      </p:sp>
      <p:sp>
        <p:nvSpPr>
          <p:cNvPr id="35" name="テキスト ボックス 29"/>
          <p:cNvSpPr txBox="1"/>
          <p:nvPr/>
        </p:nvSpPr>
        <p:spPr>
          <a:xfrm>
            <a:off x="1655052" y="6830335"/>
            <a:ext cx="5880325" cy="2123658"/>
          </a:xfrm>
          <a:prstGeom prst="rect">
            <a:avLst/>
          </a:prstGeom>
          <a:noFill/>
        </p:spPr>
        <p:txBody>
          <a:bodyPr wrap="square" rtlCol="0">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r>
              <a:rPr lang="en-US" altLang="ja-JP" sz="1500" b="1" dirty="0" smtClean="0">
                <a:solidFill>
                  <a:srgbClr val="002060"/>
                </a:solidFill>
                <a:latin typeface="メイリオ" panose="020B0604030504040204" pitchFamily="50" charset="-128"/>
                <a:ea typeface="メイリオ" panose="020B0604030504040204" pitchFamily="50" charset="-128"/>
              </a:rPr>
              <a:t>15:15</a:t>
            </a:r>
            <a:r>
              <a:rPr lang="ja-JP" altLang="en-US" sz="1500" b="1" dirty="0" smtClean="0">
                <a:solidFill>
                  <a:srgbClr val="002060"/>
                </a:solidFill>
                <a:latin typeface="メイリオ" panose="020B0604030504040204" pitchFamily="50" charset="-128"/>
                <a:ea typeface="メイリオ" panose="020B0604030504040204" pitchFamily="50" charset="-128"/>
              </a:rPr>
              <a:t>～</a:t>
            </a:r>
            <a:r>
              <a:rPr lang="en-US" altLang="ja-JP" sz="1500" b="1" dirty="0" smtClean="0">
                <a:solidFill>
                  <a:srgbClr val="002060"/>
                </a:solidFill>
                <a:latin typeface="メイリオ" panose="020B0604030504040204" pitchFamily="50" charset="-128"/>
                <a:ea typeface="メイリオ" panose="020B0604030504040204" pitchFamily="50" charset="-128"/>
              </a:rPr>
              <a:t>17:00</a:t>
            </a:r>
            <a:r>
              <a:rPr lang="ja-JP" altLang="en-US" sz="1500" b="1" dirty="0" smtClean="0">
                <a:solidFill>
                  <a:srgbClr val="002060"/>
                </a:solidFill>
                <a:latin typeface="メイリオ" panose="020B0604030504040204" pitchFamily="50" charset="-128"/>
                <a:ea typeface="メイリオ" panose="020B0604030504040204" pitchFamily="50" charset="-128"/>
              </a:rPr>
              <a:t>　「各現場から見る、不登校・登園渋り」</a:t>
            </a:r>
            <a:endParaRPr lang="en-US" altLang="ja-JP" sz="1500" b="1" dirty="0" smtClean="0">
              <a:solidFill>
                <a:srgbClr val="002060"/>
              </a:solidFill>
              <a:latin typeface="メイリオ" panose="020B0604030504040204" pitchFamily="50" charset="-128"/>
              <a:ea typeface="メイリオ" panose="020B0604030504040204" pitchFamily="50" charset="-128"/>
            </a:endParaRPr>
          </a:p>
          <a:p>
            <a:r>
              <a:rPr lang="en-US" altLang="ja-JP" sz="1500" b="1" dirty="0">
                <a:solidFill>
                  <a:srgbClr val="002060"/>
                </a:solidFill>
                <a:latin typeface="メイリオ" panose="020B0604030504040204" pitchFamily="50" charset="-128"/>
                <a:ea typeface="メイリオ" panose="020B0604030504040204" pitchFamily="50" charset="-128"/>
              </a:rPr>
              <a:t> </a:t>
            </a:r>
            <a:r>
              <a:rPr lang="ja-JP" altLang="en-US" sz="1500" b="1" dirty="0" smtClean="0">
                <a:solidFill>
                  <a:srgbClr val="002060"/>
                </a:solidFill>
                <a:latin typeface="メイリオ" panose="020B0604030504040204" pitchFamily="50" charset="-128"/>
                <a:ea typeface="メイリオ" panose="020B0604030504040204" pitchFamily="50" charset="-128"/>
              </a:rPr>
              <a:t>　</a:t>
            </a:r>
            <a:r>
              <a:rPr lang="ja-JP" altLang="en-US" sz="1100" dirty="0">
                <a:solidFill>
                  <a:srgbClr val="002060"/>
                </a:solidFill>
                <a:latin typeface="メイリオ" panose="020B0604030504040204" pitchFamily="50" charset="-128"/>
                <a:ea typeface="メイリオ" panose="020B0604030504040204" pitchFamily="50" charset="-128"/>
              </a:rPr>
              <a:t>幼児期・児童期</a:t>
            </a:r>
            <a:r>
              <a:rPr lang="ja-JP" altLang="en-US" sz="1100" dirty="0" smtClean="0">
                <a:solidFill>
                  <a:srgbClr val="002060"/>
                </a:solidFill>
                <a:latin typeface="メイリオ" panose="020B0604030504040204" pitchFamily="50" charset="-128"/>
                <a:ea typeface="メイリオ" panose="020B0604030504040204" pitchFamily="50" charset="-128"/>
              </a:rPr>
              <a:t>・思春期</a:t>
            </a:r>
            <a:r>
              <a:rPr lang="ja-JP" altLang="en-US" sz="1100" dirty="0">
                <a:solidFill>
                  <a:srgbClr val="002060"/>
                </a:solidFill>
                <a:latin typeface="メイリオ" panose="020B0604030504040204" pitchFamily="50" charset="-128"/>
                <a:ea typeface="メイリオ" panose="020B0604030504040204" pitchFamily="50" charset="-128"/>
              </a:rPr>
              <a:t>の子ども</a:t>
            </a:r>
            <a:r>
              <a:rPr lang="ja-JP" altLang="en-US" sz="1100" dirty="0" smtClean="0">
                <a:solidFill>
                  <a:srgbClr val="002060"/>
                </a:solidFill>
                <a:latin typeface="メイリオ" panose="020B0604030504040204" pitchFamily="50" charset="-128"/>
                <a:ea typeface="メイリオ" panose="020B0604030504040204" pitchFamily="50" charset="-128"/>
              </a:rPr>
              <a:t>たちと向き合い</a:t>
            </a:r>
            <a:r>
              <a:rPr lang="ja-JP" altLang="en-US" sz="1100" dirty="0">
                <a:solidFill>
                  <a:srgbClr val="002060"/>
                </a:solidFill>
                <a:latin typeface="メイリオ" panose="020B0604030504040204" pitchFamily="50" charset="-128"/>
                <a:ea typeface="メイリオ" panose="020B0604030504040204" pitchFamily="50" charset="-128"/>
              </a:rPr>
              <a:t>、支援や教育をされておられる皆</a:t>
            </a:r>
            <a:r>
              <a:rPr lang="ja-JP" altLang="en-US" sz="1100" dirty="0" smtClean="0">
                <a:solidFill>
                  <a:srgbClr val="002060"/>
                </a:solidFill>
                <a:latin typeface="メイリオ" panose="020B0604030504040204" pitchFamily="50" charset="-128"/>
                <a:ea typeface="メイリオ" panose="020B0604030504040204" pitchFamily="50" charset="-128"/>
              </a:rPr>
              <a:t>さ　</a:t>
            </a:r>
            <a:endParaRPr lang="en-US" altLang="ja-JP" sz="1100" dirty="0" smtClean="0">
              <a:solidFill>
                <a:srgbClr val="002060"/>
              </a:solidFill>
              <a:latin typeface="メイリオ" panose="020B0604030504040204" pitchFamily="50" charset="-128"/>
              <a:ea typeface="メイリオ" panose="020B0604030504040204" pitchFamily="50" charset="-128"/>
            </a:endParaRPr>
          </a:p>
          <a:p>
            <a:r>
              <a:rPr lang="ja-JP" altLang="en-US" sz="1100" dirty="0">
                <a:solidFill>
                  <a:srgbClr val="002060"/>
                </a:solidFill>
                <a:latin typeface="メイリオ" panose="020B0604030504040204" pitchFamily="50" charset="-128"/>
                <a:ea typeface="メイリオ" panose="020B0604030504040204" pitchFamily="50" charset="-128"/>
              </a:rPr>
              <a:t>　</a:t>
            </a:r>
            <a:r>
              <a:rPr lang="ja-JP" altLang="en-US" sz="1100" dirty="0" smtClean="0">
                <a:solidFill>
                  <a:srgbClr val="002060"/>
                </a:solidFill>
                <a:latin typeface="メイリオ" panose="020B0604030504040204" pitchFamily="50" charset="-128"/>
                <a:ea typeface="メイリオ" panose="020B0604030504040204" pitchFamily="50" charset="-128"/>
              </a:rPr>
              <a:t>んに、子ども</a:t>
            </a:r>
            <a:r>
              <a:rPr lang="ja-JP" altLang="en-US" sz="1100" dirty="0">
                <a:solidFill>
                  <a:srgbClr val="002060"/>
                </a:solidFill>
                <a:latin typeface="メイリオ" panose="020B0604030504040204" pitchFamily="50" charset="-128"/>
                <a:ea typeface="メイリオ" panose="020B0604030504040204" pitchFamily="50" charset="-128"/>
              </a:rPr>
              <a:t>たちの</a:t>
            </a:r>
            <a:r>
              <a:rPr lang="ja-JP" altLang="en-US" sz="1100" dirty="0" smtClean="0">
                <a:solidFill>
                  <a:srgbClr val="002060"/>
                </a:solidFill>
                <a:latin typeface="メイリオ" panose="020B0604030504040204" pitchFamily="50" charset="-128"/>
                <a:ea typeface="メイリオ" panose="020B0604030504040204" pitchFamily="50" charset="-128"/>
              </a:rPr>
              <a:t>現状など</a:t>
            </a:r>
            <a:r>
              <a:rPr lang="ja-JP" altLang="en-US" sz="1100" dirty="0">
                <a:solidFill>
                  <a:srgbClr val="002060"/>
                </a:solidFill>
                <a:latin typeface="メイリオ" panose="020B0604030504040204" pitchFamily="50" charset="-128"/>
                <a:ea typeface="メイリオ" panose="020B0604030504040204" pitchFamily="50" charset="-128"/>
              </a:rPr>
              <a:t>をお話ししていただきながら</a:t>
            </a:r>
            <a:r>
              <a:rPr lang="ja-JP" altLang="en-US" sz="1100" dirty="0" smtClean="0">
                <a:solidFill>
                  <a:srgbClr val="002060"/>
                </a:solidFill>
                <a:latin typeface="メイリオ" panose="020B0604030504040204" pitchFamily="50" charset="-128"/>
                <a:ea typeface="メイリオ" panose="020B0604030504040204" pitchFamily="50" charset="-128"/>
              </a:rPr>
              <a:t>、参加者</a:t>
            </a:r>
            <a:r>
              <a:rPr lang="ja-JP" altLang="en-US" sz="1100" dirty="0">
                <a:solidFill>
                  <a:srgbClr val="002060"/>
                </a:solidFill>
                <a:latin typeface="メイリオ" panose="020B0604030504040204" pitchFamily="50" charset="-128"/>
                <a:ea typeface="メイリオ" panose="020B0604030504040204" pitchFamily="50" charset="-128"/>
              </a:rPr>
              <a:t>とも率直に意見</a:t>
            </a:r>
            <a:r>
              <a:rPr lang="ja-JP" altLang="en-US" sz="1100" dirty="0" smtClean="0">
                <a:solidFill>
                  <a:srgbClr val="002060"/>
                </a:solidFill>
                <a:latin typeface="メイリオ" panose="020B0604030504040204" pitchFamily="50" charset="-128"/>
                <a:ea typeface="メイリオ" panose="020B0604030504040204" pitchFamily="50" charset="-128"/>
              </a:rPr>
              <a:t>交換</a:t>
            </a:r>
            <a:endParaRPr lang="en-US" altLang="ja-JP" sz="1100" dirty="0" smtClean="0">
              <a:solidFill>
                <a:srgbClr val="002060"/>
              </a:solidFill>
              <a:latin typeface="メイリオ" panose="020B0604030504040204" pitchFamily="50" charset="-128"/>
              <a:ea typeface="メイリオ" panose="020B0604030504040204" pitchFamily="50" charset="-128"/>
            </a:endParaRPr>
          </a:p>
          <a:p>
            <a:r>
              <a:rPr lang="ja-JP" altLang="en-US" sz="1100" dirty="0">
                <a:solidFill>
                  <a:srgbClr val="002060"/>
                </a:solidFill>
                <a:latin typeface="メイリオ" panose="020B0604030504040204" pitchFamily="50" charset="-128"/>
                <a:ea typeface="メイリオ" panose="020B0604030504040204" pitchFamily="50" charset="-128"/>
              </a:rPr>
              <a:t>　</a:t>
            </a:r>
            <a:r>
              <a:rPr lang="ja-JP" altLang="en-US" sz="1100" dirty="0" smtClean="0">
                <a:solidFill>
                  <a:srgbClr val="002060"/>
                </a:solidFill>
                <a:latin typeface="メイリオ" panose="020B0604030504040204" pitchFamily="50" charset="-128"/>
                <a:ea typeface="メイリオ" panose="020B0604030504040204" pitchFamily="50" charset="-128"/>
              </a:rPr>
              <a:t>しながら</a:t>
            </a:r>
            <a:r>
              <a:rPr lang="ja-JP" altLang="en-US" sz="1100" dirty="0">
                <a:solidFill>
                  <a:srgbClr val="002060"/>
                </a:solidFill>
                <a:latin typeface="メイリオ" panose="020B0604030504040204" pitchFamily="50" charset="-128"/>
                <a:ea typeface="メイリオ" panose="020B0604030504040204" pitchFamily="50" charset="-128"/>
              </a:rPr>
              <a:t>まとめていく会になればと考えます。</a:t>
            </a:r>
          </a:p>
          <a:p>
            <a:r>
              <a:rPr lang="ja-JP" altLang="en-US" sz="1400" dirty="0" smtClean="0">
                <a:solidFill>
                  <a:srgbClr val="002060"/>
                </a:solidFill>
                <a:latin typeface="メイリオ" panose="020B0604030504040204" pitchFamily="50" charset="-128"/>
                <a:ea typeface="メイリオ" panose="020B0604030504040204" pitchFamily="50" charset="-128"/>
              </a:rPr>
              <a:t>  　シンポジスト： </a:t>
            </a:r>
            <a:endParaRPr lang="en-US" altLang="ja-JP" sz="1400" dirty="0" smtClean="0">
              <a:solidFill>
                <a:srgbClr val="002060"/>
              </a:solidFill>
              <a:latin typeface="メイリオ" panose="020B0604030504040204" pitchFamily="50" charset="-128"/>
              <a:ea typeface="メイリオ" panose="020B0604030504040204" pitchFamily="50" charset="-128"/>
            </a:endParaRPr>
          </a:p>
          <a:p>
            <a:r>
              <a:rPr lang="en-US" altLang="ja-JP" sz="1400" dirty="0">
                <a:solidFill>
                  <a:srgbClr val="002060"/>
                </a:solidFill>
                <a:latin typeface="メイリオ" panose="020B0604030504040204" pitchFamily="50" charset="-128"/>
                <a:ea typeface="メイリオ" panose="020B0604030504040204" pitchFamily="50" charset="-128"/>
              </a:rPr>
              <a:t> </a:t>
            </a:r>
            <a:r>
              <a:rPr lang="en-US" altLang="ja-JP" sz="1400" dirty="0" smtClean="0">
                <a:solidFill>
                  <a:srgbClr val="002060"/>
                </a:solidFill>
                <a:latin typeface="メイリオ" panose="020B0604030504040204" pitchFamily="50" charset="-128"/>
                <a:ea typeface="メイリオ" panose="020B0604030504040204" pitchFamily="50" charset="-128"/>
              </a:rPr>
              <a:t> </a:t>
            </a:r>
            <a:r>
              <a:rPr lang="ja-JP" altLang="en-US" sz="1400" dirty="0" smtClean="0">
                <a:solidFill>
                  <a:srgbClr val="002060"/>
                </a:solidFill>
                <a:latin typeface="メイリオ" panose="020B0604030504040204" pitchFamily="50" charset="-128"/>
                <a:ea typeface="メイリオ" panose="020B0604030504040204" pitchFamily="50" charset="-128"/>
              </a:rPr>
              <a:t>　</a:t>
            </a:r>
            <a:r>
              <a:rPr lang="en-US" altLang="ja-JP" sz="1400" dirty="0" smtClean="0">
                <a:solidFill>
                  <a:srgbClr val="002060"/>
                </a:solidFill>
                <a:latin typeface="メイリオ" panose="020B0604030504040204" pitchFamily="50" charset="-128"/>
                <a:ea typeface="メイリオ" panose="020B0604030504040204" pitchFamily="50" charset="-128"/>
              </a:rPr>
              <a:t>      </a:t>
            </a:r>
            <a:r>
              <a:rPr lang="ja-JP" altLang="en-US" sz="1400" dirty="0" smtClean="0">
                <a:solidFill>
                  <a:srgbClr val="002060"/>
                </a:solidFill>
                <a:latin typeface="メイリオ" panose="020B0604030504040204" pitchFamily="50" charset="-128"/>
                <a:ea typeface="メイリオ" panose="020B0604030504040204" pitchFamily="50" charset="-128"/>
              </a:rPr>
              <a:t>宮野　恵理子 先生（ハローこども園　園長）</a:t>
            </a:r>
            <a:endParaRPr lang="en-US" altLang="ja-JP" sz="1400" dirty="0">
              <a:solidFill>
                <a:srgbClr val="002060"/>
              </a:solidFill>
              <a:latin typeface="メイリオ" panose="020B0604030504040204" pitchFamily="50" charset="-128"/>
              <a:ea typeface="メイリオ" panose="020B0604030504040204" pitchFamily="50" charset="-128"/>
            </a:endParaRPr>
          </a:p>
          <a:p>
            <a:r>
              <a:rPr lang="ja-JP" altLang="en-US" sz="1400" dirty="0" smtClean="0">
                <a:solidFill>
                  <a:srgbClr val="002060"/>
                </a:solidFill>
                <a:latin typeface="メイリオ" panose="020B0604030504040204" pitchFamily="50" charset="-128"/>
                <a:ea typeface="メイリオ" panose="020B0604030504040204" pitchFamily="50" charset="-128"/>
              </a:rPr>
              <a:t>　　</a:t>
            </a:r>
            <a:r>
              <a:rPr lang="ja-JP" altLang="en-US" sz="1400" dirty="0">
                <a:solidFill>
                  <a:srgbClr val="002060"/>
                </a:solidFill>
                <a:latin typeface="メイリオ" panose="020B0604030504040204" pitchFamily="50" charset="-128"/>
                <a:ea typeface="メイリオ" panose="020B0604030504040204" pitchFamily="50" charset="-128"/>
              </a:rPr>
              <a:t>　</a:t>
            </a:r>
            <a:r>
              <a:rPr lang="ja-JP" altLang="en-US" sz="1400" dirty="0" smtClean="0">
                <a:solidFill>
                  <a:srgbClr val="002060"/>
                </a:solidFill>
                <a:latin typeface="メイリオ" panose="020B0604030504040204" pitchFamily="50" charset="-128"/>
                <a:ea typeface="メイリオ" panose="020B0604030504040204" pitchFamily="50" charset="-128"/>
              </a:rPr>
              <a:t>  笹原　康夫  先生（浜松市立広沢小学校　校長）　</a:t>
            </a:r>
            <a:r>
              <a:rPr lang="ja-JP" altLang="en-US" sz="1400" b="1" dirty="0" smtClean="0">
                <a:solidFill>
                  <a:srgbClr val="002060"/>
                </a:solidFill>
                <a:latin typeface="メイリオ" panose="020B0604030504040204" pitchFamily="50" charset="-128"/>
                <a:ea typeface="メイリオ" panose="020B0604030504040204" pitchFamily="50" charset="-128"/>
              </a:rPr>
              <a:t>　　　　　　</a:t>
            </a:r>
            <a:endParaRPr lang="en-US" altLang="ja-JP" sz="1400" b="1" dirty="0" smtClean="0">
              <a:solidFill>
                <a:srgbClr val="002060"/>
              </a:solidFill>
              <a:latin typeface="メイリオ" panose="020B0604030504040204" pitchFamily="50" charset="-128"/>
              <a:ea typeface="メイリオ" panose="020B0604030504040204" pitchFamily="50" charset="-128"/>
            </a:endParaRPr>
          </a:p>
          <a:p>
            <a:r>
              <a:rPr lang="ja-JP" altLang="en-US" sz="1400" dirty="0" smtClean="0">
                <a:solidFill>
                  <a:srgbClr val="002060"/>
                </a:solidFill>
                <a:latin typeface="メイリオ" panose="020B0604030504040204" pitchFamily="50" charset="-128"/>
                <a:ea typeface="メイリオ" panose="020B0604030504040204" pitchFamily="50" charset="-128"/>
              </a:rPr>
              <a:t>　　　  稲垣　邦夫  先生（浜松市</a:t>
            </a:r>
            <a:r>
              <a:rPr lang="ja-JP" altLang="en-US" sz="1400" dirty="0" smtClean="0">
                <a:solidFill>
                  <a:srgbClr val="002060"/>
                </a:solidFill>
                <a:latin typeface="メイリオ" panose="020B0604030504040204" pitchFamily="50" charset="-128"/>
                <a:ea typeface="メイリオ" panose="020B0604030504040204" pitchFamily="50" charset="-128"/>
              </a:rPr>
              <a:t>不登校児支援協議会</a:t>
            </a:r>
            <a:r>
              <a:rPr lang="ja-JP" altLang="en-US" sz="1400" dirty="0" smtClean="0">
                <a:solidFill>
                  <a:srgbClr val="002060"/>
                </a:solidFill>
                <a:latin typeface="メイリオ" panose="020B0604030504040204" pitchFamily="50" charset="-128"/>
                <a:ea typeface="メイリオ" panose="020B0604030504040204" pitchFamily="50" charset="-128"/>
              </a:rPr>
              <a:t>　会長）</a:t>
            </a:r>
            <a:endParaRPr lang="en-US" altLang="ja-JP" sz="1200" b="1" dirty="0" smtClean="0">
              <a:solidFill>
                <a:srgbClr val="002060"/>
              </a:solidFill>
              <a:latin typeface="メイリオ" panose="020B0604030504040204" pitchFamily="50" charset="-128"/>
              <a:ea typeface="メイリオ" panose="020B0604030504040204" pitchFamily="50" charset="-128"/>
            </a:endParaRPr>
          </a:p>
          <a:p>
            <a:pPr algn="r"/>
            <a:r>
              <a:rPr lang="ja-JP" altLang="en-US" sz="1200" b="1" dirty="0" smtClean="0">
                <a:solidFill>
                  <a:srgbClr val="002060"/>
                </a:solidFill>
                <a:latin typeface="メイリオ" panose="020B0604030504040204" pitchFamily="50" charset="-128"/>
                <a:ea typeface="メイリオ" panose="020B0604030504040204" pitchFamily="50" charset="-128"/>
              </a:rPr>
              <a:t>　</a:t>
            </a:r>
            <a:endParaRPr lang="en-US" altLang="ja-JP" sz="1200" b="1" dirty="0" smtClean="0">
              <a:solidFill>
                <a:srgbClr val="002060"/>
              </a:solidFill>
              <a:latin typeface="メイリオ" panose="020B0604030504040204" pitchFamily="50" charset="-128"/>
              <a:ea typeface="メイリオ" panose="020B0604030504040204" pitchFamily="50" charset="-128"/>
            </a:endParaRPr>
          </a:p>
          <a:p>
            <a:pPr algn="r"/>
            <a:r>
              <a:rPr lang="ja-JP" altLang="en-US" sz="1200" b="1" dirty="0" smtClean="0">
                <a:solidFill>
                  <a:srgbClr val="002060"/>
                </a:solidFill>
                <a:latin typeface="メイリオ" panose="020B0604030504040204" pitchFamily="50" charset="-128"/>
                <a:ea typeface="メイリオ" panose="020B0604030504040204" pitchFamily="50" charset="-128"/>
              </a:rPr>
              <a:t>　</a:t>
            </a:r>
            <a:r>
              <a:rPr lang="ja-JP" altLang="en-US" sz="1200" b="1" dirty="0">
                <a:solidFill>
                  <a:srgbClr val="002060"/>
                </a:solidFill>
                <a:latin typeface="メイリオ" panose="020B0604030504040204" pitchFamily="50" charset="-128"/>
                <a:ea typeface="メイリオ" panose="020B0604030504040204" pitchFamily="50" charset="-128"/>
              </a:rPr>
              <a:t>　</a:t>
            </a:r>
            <a:r>
              <a:rPr lang="ja-JP" altLang="en-US" sz="1200" b="1" dirty="0" smtClean="0">
                <a:solidFill>
                  <a:srgbClr val="002060"/>
                </a:solidFill>
                <a:latin typeface="メイリオ" panose="020B0604030504040204" pitchFamily="50" charset="-128"/>
                <a:ea typeface="メイリオ" panose="020B0604030504040204" pitchFamily="50" charset="-128"/>
              </a:rPr>
              <a:t>　＊講演会後に懇親会（参加費：</a:t>
            </a:r>
            <a:r>
              <a:rPr lang="en-US" altLang="ja-JP" sz="1200" b="1" dirty="0" smtClean="0">
                <a:solidFill>
                  <a:srgbClr val="002060"/>
                </a:solidFill>
                <a:latin typeface="メイリオ" panose="020B0604030504040204" pitchFamily="50" charset="-128"/>
                <a:ea typeface="メイリオ" panose="020B0604030504040204" pitchFamily="50" charset="-128"/>
              </a:rPr>
              <a:t>4,000</a:t>
            </a:r>
            <a:r>
              <a:rPr lang="ja-JP" altLang="en-US" sz="1200" b="1" dirty="0" smtClean="0">
                <a:solidFill>
                  <a:srgbClr val="002060"/>
                </a:solidFill>
                <a:latin typeface="メイリオ" panose="020B0604030504040204" pitchFamily="50" charset="-128"/>
                <a:ea typeface="メイリオ" panose="020B0604030504040204" pitchFamily="50" charset="-128"/>
              </a:rPr>
              <a:t>円）を予定しています。</a:t>
            </a:r>
            <a:endParaRPr lang="ja-JP" altLang="en-US" sz="1600" b="1" dirty="0">
              <a:solidFill>
                <a:srgbClr val="002060"/>
              </a:solidFill>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575994" y="2277528"/>
            <a:ext cx="6621938" cy="523220"/>
          </a:xfrm>
          <a:prstGeom prst="rect">
            <a:avLst/>
          </a:prstGeom>
          <a:noFill/>
        </p:spPr>
        <p:txBody>
          <a:bodyPr wrap="square" rtlCol="0">
            <a:spAutoFit/>
          </a:bodyPr>
          <a:lstStyle/>
          <a:p>
            <a:r>
              <a:rPr lang="ja-JP" altLang="en-US" sz="1400" dirty="0" smtClean="0">
                <a:latin typeface="HGP創英ﾌﾟﾚｾﾞﾝｽEB" panose="02020800000000000000" pitchFamily="18" charset="-128"/>
                <a:ea typeface="HGP創英ﾌﾟﾚｾﾞﾝｽEB" panose="02020800000000000000" pitchFamily="18" charset="-128"/>
              </a:rPr>
              <a:t>　今、子どもたちは、本当に大変な時代を生きていると思われます。子どもたちが直面している現実と向き合い、こころに寄り添うための会になればと思います。</a:t>
            </a:r>
            <a:endParaRPr kumimoji="1" lang="ja-JP" altLang="en-US" sz="1400" dirty="0">
              <a:latin typeface="HGP創英ﾌﾟﾚｾﾞﾝｽEB" panose="02020800000000000000" pitchFamily="18" charset="-128"/>
              <a:ea typeface="HGP創英ﾌﾟﾚｾﾞﾝｽEB" panose="02020800000000000000" pitchFamily="18" charset="-128"/>
            </a:endParaRPr>
          </a:p>
        </p:txBody>
      </p:sp>
      <p:sp>
        <p:nvSpPr>
          <p:cNvPr id="40" name="正方形/長方形 39"/>
          <p:cNvSpPr/>
          <p:nvPr/>
        </p:nvSpPr>
        <p:spPr>
          <a:xfrm>
            <a:off x="1614038" y="4777252"/>
            <a:ext cx="4139117" cy="338554"/>
          </a:xfrm>
          <a:prstGeom prst="rect">
            <a:avLst/>
          </a:prstGeom>
        </p:spPr>
        <p:txBody>
          <a:bodyPr wrap="square">
            <a:spAutoFit/>
          </a:bodyPr>
          <a:lstStyle/>
          <a:p>
            <a:r>
              <a:rPr lang="ja-JP" altLang="en-US" sz="1600" b="1" dirty="0">
                <a:solidFill>
                  <a:srgbClr val="002060"/>
                </a:solidFill>
                <a:latin typeface="メイリオ" panose="020B0604030504040204" pitchFamily="50" charset="-128"/>
                <a:ea typeface="メイリオ" panose="020B0604030504040204" pitchFamily="50" charset="-128"/>
              </a:rPr>
              <a:t>記念</a:t>
            </a:r>
            <a:r>
              <a:rPr lang="ja-JP" altLang="en-US" sz="1600" b="1" dirty="0" smtClean="0">
                <a:solidFill>
                  <a:srgbClr val="002060"/>
                </a:solidFill>
                <a:latin typeface="メイリオ" panose="020B0604030504040204" pitchFamily="50" charset="-128"/>
                <a:ea typeface="メイリオ" panose="020B0604030504040204" pitchFamily="50" charset="-128"/>
              </a:rPr>
              <a:t>講演</a:t>
            </a:r>
            <a:endParaRPr lang="ja-JP" altLang="en-US" sz="1600" b="1" dirty="0">
              <a:solidFill>
                <a:srgbClr val="002060"/>
              </a:solidFill>
              <a:latin typeface="メイリオ" panose="020B0604030504040204" pitchFamily="50" charset="-128"/>
              <a:ea typeface="メイリオ" panose="020B0604030504040204" pitchFamily="50" charset="-128"/>
            </a:endParaRPr>
          </a:p>
        </p:txBody>
      </p:sp>
      <p:sp>
        <p:nvSpPr>
          <p:cNvPr id="41" name="正方形/長方形 40"/>
          <p:cNvSpPr/>
          <p:nvPr/>
        </p:nvSpPr>
        <p:spPr>
          <a:xfrm>
            <a:off x="1655052" y="6558456"/>
            <a:ext cx="4139117" cy="338554"/>
          </a:xfrm>
          <a:prstGeom prst="rect">
            <a:avLst/>
          </a:prstGeom>
        </p:spPr>
        <p:txBody>
          <a:bodyPr wrap="square">
            <a:spAutoFit/>
          </a:bodyPr>
          <a:lstStyle/>
          <a:p>
            <a:r>
              <a:rPr lang="ja-JP" altLang="en-US" sz="1600" b="1" dirty="0" smtClean="0">
                <a:solidFill>
                  <a:srgbClr val="002060"/>
                </a:solidFill>
                <a:latin typeface="メイリオ" panose="020B0604030504040204" pitchFamily="50" charset="-128"/>
                <a:ea typeface="メイリオ" panose="020B0604030504040204" pitchFamily="50" charset="-128"/>
              </a:rPr>
              <a:t>シンポジウム</a:t>
            </a:r>
            <a:endParaRPr lang="ja-JP" altLang="en-US" sz="1600" b="1" dirty="0">
              <a:solidFill>
                <a:srgbClr val="002060"/>
              </a:solidFill>
              <a:latin typeface="メイリオ" panose="020B0604030504040204" pitchFamily="50" charset="-128"/>
              <a:ea typeface="メイリオ" panose="020B0604030504040204" pitchFamily="50" charset="-128"/>
            </a:endParaRPr>
          </a:p>
        </p:txBody>
      </p:sp>
      <p:grpSp>
        <p:nvGrpSpPr>
          <p:cNvPr id="42" name="グループ化 41"/>
          <p:cNvGrpSpPr/>
          <p:nvPr/>
        </p:nvGrpSpPr>
        <p:grpSpPr>
          <a:xfrm>
            <a:off x="1720992" y="8953991"/>
            <a:ext cx="5700666" cy="1711348"/>
            <a:chOff x="2074642" y="9120891"/>
            <a:chExt cx="5460735" cy="1478086"/>
          </a:xfrm>
        </p:grpSpPr>
        <p:sp>
          <p:nvSpPr>
            <p:cNvPr id="43" name="正方形/長方形 42"/>
            <p:cNvSpPr/>
            <p:nvPr/>
          </p:nvSpPr>
          <p:spPr>
            <a:xfrm>
              <a:off x="2092064" y="9960995"/>
              <a:ext cx="5369187" cy="637982"/>
            </a:xfrm>
            <a:prstGeom prst="rect">
              <a:avLst/>
            </a:prstGeom>
          </p:spPr>
          <p:txBody>
            <a:bodyPr wrap="square">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r>
                <a:rPr lang="en-US" altLang="ja-JP" sz="1400" dirty="0" smtClean="0">
                  <a:latin typeface="メイリオ" panose="020B0604030504040204" pitchFamily="50" charset="-128"/>
                  <a:ea typeface="メイリオ" panose="020B0604030504040204" pitchFamily="50" charset="-128"/>
                </a:rPr>
                <a:t>Mail</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hama.kodomosmile@gmail.com</a:t>
              </a:r>
            </a:p>
            <a:p>
              <a:r>
                <a:rPr lang="en-US" altLang="ja-JP" sz="1400" dirty="0" smtClean="0">
                  <a:latin typeface="メイリオ" panose="020B0604030504040204" pitchFamily="50" charset="-128"/>
                  <a:ea typeface="メイリオ" panose="020B0604030504040204" pitchFamily="50" charset="-128"/>
                </a:rPr>
                <a:t>TEL</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053</a:t>
              </a:r>
              <a:r>
                <a:rPr lang="ja-JP" altLang="en-US" sz="1400" dirty="0" err="1" smtClean="0">
                  <a:latin typeface="メイリオ" panose="020B0604030504040204" pitchFamily="50" charset="-128"/>
                  <a:ea typeface="メイリオ" panose="020B0604030504040204" pitchFamily="50" charset="-128"/>
                </a:rPr>
                <a:t>ー</a:t>
              </a:r>
              <a:r>
                <a:rPr lang="en-US" altLang="ja-JP" sz="1400" dirty="0" smtClean="0">
                  <a:latin typeface="メイリオ" panose="020B0604030504040204" pitchFamily="50" charset="-128"/>
                  <a:ea typeface="メイリオ" panose="020B0604030504040204" pitchFamily="50" charset="-128"/>
                </a:rPr>
                <a:t>570</a:t>
              </a:r>
              <a:r>
                <a:rPr lang="ja-JP" altLang="en-US" sz="1400" dirty="0" err="1" smtClean="0">
                  <a:latin typeface="メイリオ" panose="020B0604030504040204" pitchFamily="50" charset="-128"/>
                  <a:ea typeface="メイリオ" panose="020B0604030504040204" pitchFamily="50" charset="-128"/>
                </a:rPr>
                <a:t>ー</a:t>
              </a:r>
              <a:r>
                <a:rPr lang="en-US" altLang="ja-JP" sz="1400" dirty="0" smtClean="0">
                  <a:latin typeface="メイリオ" panose="020B0604030504040204" pitchFamily="50" charset="-128"/>
                  <a:ea typeface="メイリオ" panose="020B0604030504040204" pitchFamily="50" charset="-128"/>
                </a:rPr>
                <a:t>8142</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NPO</a:t>
              </a:r>
              <a:r>
                <a:rPr lang="ja-JP" altLang="en-US" sz="1400" dirty="0" err="1" smtClean="0">
                  <a:latin typeface="メイリオ" panose="020B0604030504040204" pitchFamily="50" charset="-128"/>
                  <a:ea typeface="メイリオ" panose="020B0604030504040204" pitchFamily="50" charset="-128"/>
                </a:rPr>
                <a:t>法人すまいる</a:t>
              </a:r>
              <a:r>
                <a:rPr lang="ja-JP" altLang="en-US" sz="1400" dirty="0" smtClean="0">
                  <a:latin typeface="メイリオ" panose="020B0604030504040204" pitchFamily="50" charset="-128"/>
                  <a:ea typeface="メイリオ" panose="020B0604030504040204" pitchFamily="50" charset="-128"/>
                </a:rPr>
                <a:t>事務局）</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rPr>
                <a:t>FAX</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053</a:t>
              </a:r>
              <a:r>
                <a:rPr lang="ja-JP" altLang="en-US" sz="1400" dirty="0" err="1" smtClean="0">
                  <a:latin typeface="メイリオ" panose="020B0604030504040204" pitchFamily="50" charset="-128"/>
                  <a:ea typeface="メイリオ" panose="020B0604030504040204" pitchFamily="50" charset="-128"/>
                </a:rPr>
                <a:t>ー</a:t>
              </a:r>
              <a:r>
                <a:rPr lang="en-US" altLang="ja-JP" sz="1400" dirty="0" smtClean="0">
                  <a:latin typeface="メイリオ" panose="020B0604030504040204" pitchFamily="50" charset="-128"/>
                  <a:ea typeface="メイリオ" panose="020B0604030504040204" pitchFamily="50" charset="-128"/>
                </a:rPr>
                <a:t>570</a:t>
              </a:r>
              <a:r>
                <a:rPr lang="ja-JP" altLang="en-US" sz="1400" dirty="0" err="1" smtClean="0">
                  <a:latin typeface="メイリオ" panose="020B0604030504040204" pitchFamily="50" charset="-128"/>
                  <a:ea typeface="メイリオ" panose="020B0604030504040204" pitchFamily="50" charset="-128"/>
                </a:rPr>
                <a:t>ー</a:t>
              </a:r>
              <a:r>
                <a:rPr lang="en-US" altLang="ja-JP" sz="1400" dirty="0" smtClean="0">
                  <a:latin typeface="メイリオ" panose="020B0604030504040204" pitchFamily="50" charset="-128"/>
                  <a:ea typeface="メイリオ" panose="020B0604030504040204" pitchFamily="50" charset="-128"/>
                </a:rPr>
                <a:t>8143</a:t>
              </a:r>
              <a:r>
                <a:rPr lang="ja-JP" altLang="en-US" sz="1400" dirty="0" smtClean="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　　）</a:t>
              </a:r>
              <a:endParaRPr lang="en-US" altLang="ja-JP" sz="1100" dirty="0" smtClean="0">
                <a:latin typeface="メイリオ" panose="020B0604030504040204" pitchFamily="50" charset="-128"/>
                <a:ea typeface="メイリオ" panose="020B0604030504040204" pitchFamily="50" charset="-128"/>
              </a:endParaRPr>
            </a:p>
          </p:txBody>
        </p:sp>
        <p:sp>
          <p:nvSpPr>
            <p:cNvPr id="44" name="テキスト ボックス 18"/>
            <p:cNvSpPr txBox="1"/>
            <p:nvPr/>
          </p:nvSpPr>
          <p:spPr>
            <a:xfrm>
              <a:off x="2074642" y="9120891"/>
              <a:ext cx="4507965" cy="276999"/>
            </a:xfrm>
            <a:prstGeom prst="rect">
              <a:avLst/>
            </a:prstGeom>
            <a:noFill/>
          </p:spPr>
          <p:txBody>
            <a:bodyPr wrap="none" rtlCol="0">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法人　</a:t>
              </a:r>
              <a:r>
                <a:rPr lang="ja-JP" altLang="en-US" sz="1200" dirty="0" smtClean="0">
                  <a:latin typeface="メイリオ" panose="020B0604030504040204" pitchFamily="50" charset="-128"/>
                  <a:ea typeface="メイリオ" panose="020B0604030504040204" pitchFamily="50" charset="-128"/>
                </a:rPr>
                <a:t>は</a:t>
              </a:r>
              <a:r>
                <a:rPr lang="ja-JP" altLang="en-US" sz="1200" dirty="0">
                  <a:latin typeface="メイリオ" panose="020B0604030504040204" pitchFamily="50" charset="-128"/>
                  <a:ea typeface="メイリオ" panose="020B0604030504040204" pitchFamily="50" charset="-128"/>
                </a:rPr>
                <a:t>ままつ子どものこころを支える</a:t>
              </a:r>
              <a:r>
                <a:rPr lang="ja-JP" altLang="en-US" sz="1200" dirty="0" smtClean="0">
                  <a:latin typeface="メイリオ" panose="020B0604030504040204" pitchFamily="50" charset="-128"/>
                  <a:ea typeface="メイリオ" panose="020B0604030504040204" pitchFamily="50" charset="-128"/>
                </a:rPr>
                <a:t>会すまいる事務局</a:t>
              </a:r>
              <a:endParaRPr lang="ja-JP" altLang="en-US" sz="1200" dirty="0">
                <a:latin typeface="メイリオ" panose="020B0604030504040204" pitchFamily="50" charset="-128"/>
                <a:ea typeface="メイリオ" panose="020B0604030504040204" pitchFamily="50" charset="-128"/>
              </a:endParaRPr>
            </a:p>
          </p:txBody>
        </p:sp>
        <p:sp>
          <p:nvSpPr>
            <p:cNvPr id="45" name="テキスト ボックス 18"/>
            <p:cNvSpPr txBox="1"/>
            <p:nvPr/>
          </p:nvSpPr>
          <p:spPr>
            <a:xfrm>
              <a:off x="2074642" y="9391883"/>
              <a:ext cx="5460735" cy="598107"/>
            </a:xfrm>
            <a:prstGeom prst="rect">
              <a:avLst/>
            </a:prstGeom>
            <a:noFill/>
          </p:spPr>
          <p:txBody>
            <a:bodyPr wrap="square" rtlCol="0">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r>
                <a:rPr lang="ja-JP" altLang="en-US" sz="1300" b="1" dirty="0" smtClean="0">
                  <a:latin typeface="メイリオ" panose="020B0604030504040204" pitchFamily="50" charset="-128"/>
                  <a:ea typeface="メイリオ" panose="020B0604030504040204" pitchFamily="50" charset="-128"/>
                </a:rPr>
                <a:t>①氏名、②所属、③職種、④ご連絡先メールアドレス、⑤会員・非会員、</a:t>
              </a:r>
              <a:endParaRPr lang="en-US" altLang="ja-JP" sz="1300" b="1" dirty="0" smtClean="0">
                <a:latin typeface="メイリオ" panose="020B0604030504040204" pitchFamily="50" charset="-128"/>
                <a:ea typeface="メイリオ" panose="020B0604030504040204" pitchFamily="50" charset="-128"/>
              </a:endParaRPr>
            </a:p>
            <a:p>
              <a:r>
                <a:rPr lang="ja-JP" altLang="en-US" sz="1300" b="1" dirty="0">
                  <a:latin typeface="メイリオ" panose="020B0604030504040204" pitchFamily="50" charset="-128"/>
                  <a:ea typeface="メイリオ" panose="020B0604030504040204" pitchFamily="50" charset="-128"/>
                </a:rPr>
                <a:t>⑥</a:t>
              </a:r>
              <a:r>
                <a:rPr lang="ja-JP" altLang="en-US" sz="1300" b="1" dirty="0" smtClean="0">
                  <a:latin typeface="メイリオ" panose="020B0604030504040204" pitchFamily="50" charset="-128"/>
                  <a:ea typeface="メイリオ" panose="020B0604030504040204" pitchFamily="50" charset="-128"/>
                </a:rPr>
                <a:t>懇親会ご出席の有無</a:t>
              </a:r>
              <a:r>
                <a:rPr lang="ja-JP" altLang="en-US" sz="1300" dirty="0" smtClean="0">
                  <a:latin typeface="メイリオ" panose="020B0604030504040204" pitchFamily="50" charset="-128"/>
                  <a:ea typeface="メイリオ" panose="020B0604030504040204" pitchFamily="50" charset="-128"/>
                </a:rPr>
                <a:t>を明記の上</a:t>
              </a:r>
              <a:r>
                <a:rPr lang="ja-JP" altLang="en-US" sz="1300" u="sng" dirty="0" smtClean="0">
                  <a:latin typeface="メイリオ" panose="020B0604030504040204" pitchFamily="50" charset="-128"/>
                  <a:ea typeface="メイリオ" panose="020B0604030504040204" pitchFamily="50" charset="-128"/>
                </a:rPr>
                <a:t>、</a:t>
              </a:r>
              <a:r>
                <a:rPr lang="ja-JP" altLang="en-US" sz="1300" b="1" u="sng" dirty="0" smtClean="0">
                  <a:latin typeface="メイリオ" panose="020B0604030504040204" pitchFamily="50" charset="-128"/>
                  <a:ea typeface="メイリオ" panose="020B0604030504040204" pitchFamily="50" charset="-128"/>
                </a:rPr>
                <a:t>平成２９年７月２日（</a:t>
              </a:r>
              <a:r>
                <a:rPr lang="ja-JP" altLang="en-US" sz="1300" b="1" u="sng" dirty="0">
                  <a:latin typeface="メイリオ" panose="020B0604030504040204" pitchFamily="50" charset="-128"/>
                  <a:ea typeface="メイリオ" panose="020B0604030504040204" pitchFamily="50" charset="-128"/>
                </a:rPr>
                <a:t>日</a:t>
              </a:r>
              <a:r>
                <a:rPr lang="ja-JP" altLang="en-US" sz="1300" b="1" u="sng" dirty="0" smtClean="0">
                  <a:latin typeface="メイリオ" panose="020B0604030504040204" pitchFamily="50" charset="-128"/>
                  <a:ea typeface="メイリオ" panose="020B0604030504040204" pitchFamily="50" charset="-128"/>
                </a:rPr>
                <a:t>）</a:t>
              </a:r>
              <a:r>
                <a:rPr lang="ja-JP" altLang="en-US" sz="1300" dirty="0" smtClean="0">
                  <a:latin typeface="メイリオ" panose="020B0604030504040204" pitchFamily="50" charset="-128"/>
                  <a:ea typeface="メイリオ" panose="020B0604030504040204" pitchFamily="50" charset="-128"/>
                </a:rPr>
                <a:t>までに下記へお送りください。</a:t>
              </a:r>
              <a:r>
                <a:rPr lang="ja-JP" altLang="en-US" sz="1300" b="1" dirty="0" smtClean="0">
                  <a:solidFill>
                    <a:srgbClr val="FF0000"/>
                  </a:solidFill>
                  <a:latin typeface="メイリオ" panose="020B0604030504040204" pitchFamily="50" charset="-128"/>
                  <a:ea typeface="メイリオ" panose="020B0604030504040204" pitchFamily="50" charset="-128"/>
                </a:rPr>
                <a:t>定員になり次第、締め切らせていただきます</a:t>
              </a:r>
              <a:r>
                <a:rPr lang="ja-JP" altLang="en-US" sz="1300" dirty="0" smtClean="0">
                  <a:solidFill>
                    <a:srgbClr val="FF0000"/>
                  </a:solidFill>
                  <a:latin typeface="メイリオ" panose="020B0604030504040204" pitchFamily="50" charset="-128"/>
                  <a:ea typeface="メイリオ" panose="020B0604030504040204" pitchFamily="50" charset="-128"/>
                </a:rPr>
                <a:t>。</a:t>
              </a:r>
              <a:endParaRPr lang="ja-JP" altLang="en-US" sz="1300" dirty="0">
                <a:solidFill>
                  <a:srgbClr val="FF0000"/>
                </a:solidFill>
                <a:latin typeface="メイリオ" panose="020B0604030504040204" pitchFamily="50" charset="-128"/>
                <a:ea typeface="メイリオ" panose="020B0604030504040204" pitchFamily="50" charset="-128"/>
              </a:endParaRPr>
            </a:p>
          </p:txBody>
        </p:sp>
      </p:grpSp>
      <p:grpSp>
        <p:nvGrpSpPr>
          <p:cNvPr id="36" name="グループ化 35"/>
          <p:cNvGrpSpPr/>
          <p:nvPr/>
        </p:nvGrpSpPr>
        <p:grpSpPr>
          <a:xfrm>
            <a:off x="440986" y="9576923"/>
            <a:ext cx="1162028" cy="651134"/>
            <a:chOff x="14993" y="8984056"/>
            <a:chExt cx="1162028" cy="651134"/>
          </a:xfrm>
        </p:grpSpPr>
        <p:sp>
          <p:nvSpPr>
            <p:cNvPr id="30" name="正方形/長方形 29"/>
            <p:cNvSpPr/>
            <p:nvPr/>
          </p:nvSpPr>
          <p:spPr>
            <a:xfrm>
              <a:off x="14993" y="8984056"/>
              <a:ext cx="1162028" cy="651134"/>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4993" y="8984056"/>
              <a:ext cx="1138646" cy="600164"/>
            </a:xfrm>
            <a:prstGeom prst="rect">
              <a:avLst/>
            </a:prstGeom>
            <a:ln>
              <a:noFill/>
            </a:ln>
          </p:spPr>
          <p:txBody>
            <a:bodyPr wrap="square">
              <a:spAutoFit/>
            </a:bodyPr>
            <a:lstStyle/>
            <a:p>
              <a:pPr algn="dist"/>
              <a:r>
                <a:rPr lang="ja-JP" altLang="en-US" sz="1100" dirty="0" smtClean="0">
                  <a:latin typeface="HGS創英角ﾎﾟｯﾌﾟ体" panose="040B0A00000000000000" pitchFamily="50" charset="-128"/>
                  <a:ea typeface="HGS創英角ﾎﾟｯﾌﾟ体" panose="040B0A00000000000000" pitchFamily="50" charset="-128"/>
                </a:rPr>
                <a:t>申し込み</a:t>
              </a:r>
              <a:endParaRPr lang="en-US" altLang="ja-JP" sz="1100" dirty="0">
                <a:latin typeface="HGS創英角ﾎﾟｯﾌﾟ体" panose="040B0A00000000000000" pitchFamily="50" charset="-128"/>
                <a:ea typeface="HGS創英角ﾎﾟｯﾌﾟ体" panose="040B0A00000000000000" pitchFamily="50" charset="-128"/>
              </a:endParaRPr>
            </a:p>
            <a:p>
              <a:pPr algn="dist"/>
              <a:endParaRPr lang="en-US" altLang="ja-JP" sz="1100" dirty="0" smtClean="0">
                <a:latin typeface="HGS創英角ﾎﾟｯﾌﾟ体" panose="040B0A00000000000000" pitchFamily="50" charset="-128"/>
                <a:ea typeface="HGS創英角ﾎﾟｯﾌﾟ体" panose="040B0A00000000000000" pitchFamily="50" charset="-128"/>
              </a:endParaRPr>
            </a:p>
            <a:p>
              <a:pPr algn="dist"/>
              <a:r>
                <a:rPr lang="ja-JP" altLang="en-US" sz="1100" dirty="0" smtClean="0">
                  <a:latin typeface="HGS創英角ﾎﾟｯﾌﾟ体" panose="040B0A00000000000000" pitchFamily="50" charset="-128"/>
                  <a:ea typeface="HGS創英角ﾎﾟｯﾌﾟ体" panose="040B0A00000000000000" pitchFamily="50" charset="-128"/>
                </a:rPr>
                <a:t>お問い合わせ</a:t>
              </a:r>
              <a:endParaRPr lang="ja-JP" altLang="en-US" sz="1100" dirty="0">
                <a:latin typeface="HGS創英角ﾎﾟｯﾌﾟ体" panose="040B0A00000000000000" pitchFamily="50" charset="-128"/>
                <a:ea typeface="HGS創英角ﾎﾟｯﾌﾟ体" panose="040B0A00000000000000" pitchFamily="50" charset="-128"/>
              </a:endParaRPr>
            </a:p>
          </p:txBody>
        </p:sp>
      </p:grpSp>
      <p:sp>
        <p:nvSpPr>
          <p:cNvPr id="9" name="雲 8"/>
          <p:cNvSpPr/>
          <p:nvPr/>
        </p:nvSpPr>
        <p:spPr>
          <a:xfrm>
            <a:off x="4840013" y="235882"/>
            <a:ext cx="2695363" cy="1311152"/>
          </a:xfrm>
          <a:prstGeom prst="cloud">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5191989" y="426265"/>
            <a:ext cx="1896339" cy="923330"/>
          </a:xfrm>
          <a:prstGeom prst="rect">
            <a:avLst/>
          </a:prstGeom>
          <a:noFill/>
        </p:spPr>
        <p:txBody>
          <a:bodyPr wrap="square" rtlCol="0">
            <a:spAutoFit/>
          </a:bodyPr>
          <a:lstStyle/>
          <a:p>
            <a:pPr algn="ctr"/>
            <a:r>
              <a:rPr kumimoji="1" lang="ja-JP" altLang="en-US" sz="1800" b="1" dirty="0" smtClean="0">
                <a:solidFill>
                  <a:srgbClr val="00B050"/>
                </a:solidFill>
                <a:latin typeface="+mj-ea"/>
                <a:ea typeface="+mj-ea"/>
              </a:rPr>
              <a:t>参加費</a:t>
            </a:r>
            <a:endParaRPr kumimoji="1" lang="en-US" altLang="ja-JP" sz="1800" b="1" dirty="0" smtClean="0">
              <a:solidFill>
                <a:srgbClr val="00B050"/>
              </a:solidFill>
              <a:latin typeface="+mj-ea"/>
              <a:ea typeface="+mj-ea"/>
            </a:endParaRPr>
          </a:p>
          <a:p>
            <a:pPr algn="ctr"/>
            <a:r>
              <a:rPr lang="ja-JP" altLang="en-US" sz="1800" b="1" dirty="0" smtClean="0">
                <a:solidFill>
                  <a:srgbClr val="00B050"/>
                </a:solidFill>
                <a:latin typeface="+mj-ea"/>
                <a:ea typeface="+mj-ea"/>
              </a:rPr>
              <a:t>会 　員　</a:t>
            </a:r>
            <a:r>
              <a:rPr lang="en-US" altLang="ja-JP" sz="1800" b="1" dirty="0" smtClean="0">
                <a:solidFill>
                  <a:srgbClr val="00B050"/>
                </a:solidFill>
                <a:latin typeface="+mj-ea"/>
                <a:ea typeface="+mj-ea"/>
              </a:rPr>
              <a:t>1,000</a:t>
            </a:r>
            <a:r>
              <a:rPr lang="ja-JP" altLang="en-US" sz="1800" b="1" dirty="0" smtClean="0">
                <a:solidFill>
                  <a:srgbClr val="00B050"/>
                </a:solidFill>
                <a:latin typeface="+mj-ea"/>
                <a:ea typeface="+mj-ea"/>
              </a:rPr>
              <a:t>円</a:t>
            </a:r>
            <a:endParaRPr lang="en-US" altLang="ja-JP" sz="1800" b="1" dirty="0" smtClean="0">
              <a:solidFill>
                <a:srgbClr val="00B050"/>
              </a:solidFill>
              <a:latin typeface="+mj-ea"/>
              <a:ea typeface="+mj-ea"/>
            </a:endParaRPr>
          </a:p>
          <a:p>
            <a:pPr algn="ctr"/>
            <a:r>
              <a:rPr lang="ja-JP" altLang="en-US" sz="1800" b="1" dirty="0" smtClean="0">
                <a:solidFill>
                  <a:srgbClr val="00B050"/>
                </a:solidFill>
                <a:latin typeface="+mj-ea"/>
                <a:ea typeface="+mj-ea"/>
              </a:rPr>
              <a:t>非会員　</a:t>
            </a:r>
            <a:r>
              <a:rPr lang="en-US" altLang="ja-JP" sz="1800" b="1" dirty="0" smtClean="0">
                <a:solidFill>
                  <a:srgbClr val="00B050"/>
                </a:solidFill>
                <a:latin typeface="+mj-ea"/>
                <a:ea typeface="+mj-ea"/>
              </a:rPr>
              <a:t>2,000</a:t>
            </a:r>
            <a:r>
              <a:rPr lang="ja-JP" altLang="en-US" sz="1800" b="1" dirty="0" smtClean="0">
                <a:solidFill>
                  <a:srgbClr val="00B050"/>
                </a:solidFill>
                <a:latin typeface="+mj-ea"/>
                <a:ea typeface="+mj-ea"/>
              </a:rPr>
              <a:t>円</a:t>
            </a:r>
            <a:endParaRPr lang="en-US" altLang="ja-JP" sz="1800" b="1" dirty="0" smtClean="0">
              <a:solidFill>
                <a:srgbClr val="00B050"/>
              </a:solidFill>
              <a:latin typeface="+mj-ea"/>
              <a:ea typeface="+mj-ea"/>
            </a:endParaRPr>
          </a:p>
        </p:txBody>
      </p:sp>
      <p:sp>
        <p:nvSpPr>
          <p:cNvPr id="11" name="テキスト ボックス 10"/>
          <p:cNvSpPr txBox="1"/>
          <p:nvPr/>
        </p:nvSpPr>
        <p:spPr>
          <a:xfrm>
            <a:off x="636106" y="3918865"/>
            <a:ext cx="6771555" cy="861774"/>
          </a:xfrm>
          <a:prstGeom prst="rect">
            <a:avLst/>
          </a:prstGeom>
          <a:noFill/>
        </p:spPr>
        <p:txBody>
          <a:bodyPr wrap="square" rtlCol="0">
            <a:spAutoFit/>
          </a:bodyPr>
          <a:lstStyle/>
          <a:p>
            <a:pPr>
              <a:lnSpc>
                <a:spcPts val="3000"/>
              </a:lnSpc>
            </a:pPr>
            <a:r>
              <a:rPr kumimoji="1" lang="ja-JP" altLang="en-US" sz="18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場　所 ： </a:t>
            </a:r>
            <a:r>
              <a:rPr lang="ja-JP" altLang="en-US" sz="18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浜</a:t>
            </a:r>
            <a:r>
              <a:rPr lang="ja-JP" altLang="en-US" sz="18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松市地域情報センター</a:t>
            </a:r>
            <a:r>
              <a:rPr lang="ja-JP" altLang="en-US" sz="1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zh-CN" altLang="en-US"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浜松市中区中央１丁目１２−７</a:t>
            </a:r>
            <a:r>
              <a:rPr lang="ja-JP" altLang="en-US" sz="1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8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3000"/>
              </a:lnSpc>
            </a:pPr>
            <a:r>
              <a:rPr kumimoji="1" lang="ja-JP" altLang="en-US" sz="18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対　象 ：</a:t>
            </a:r>
            <a:r>
              <a:rPr lang="en-US" altLang="ja-JP" sz="18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8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教育・保育、福祉、医療に携わる専門職の方</a:t>
            </a:r>
            <a:endParaRPr kumimoji="1" lang="ja-JP" altLang="en-US" sz="18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10186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51012" y="9517901"/>
            <a:ext cx="1630560" cy="681695"/>
            <a:chOff x="279855" y="9912911"/>
            <a:chExt cx="1861206" cy="681695"/>
          </a:xfrm>
        </p:grpSpPr>
        <p:sp>
          <p:nvSpPr>
            <p:cNvPr id="9" name="正方形/長方形 8"/>
            <p:cNvSpPr/>
            <p:nvPr/>
          </p:nvSpPr>
          <p:spPr>
            <a:xfrm>
              <a:off x="279855" y="9912911"/>
              <a:ext cx="1861206" cy="584775"/>
            </a:xfrm>
            <a:prstGeom prst="rect">
              <a:avLst/>
            </a:prstGeom>
          </p:spPr>
          <p:txBody>
            <a:bodyPr wrap="square">
              <a:spAutoFit/>
            </a:bodyPr>
            <a:lstStyle/>
            <a:p>
              <a:pPr algn="ctr"/>
              <a:r>
                <a:rPr lang="ja-JP" altLang="en-US" sz="1600" b="1" dirty="0" smtClean="0">
                  <a:solidFill>
                    <a:schemeClr val="bg1"/>
                  </a:solidFill>
                </a:rPr>
                <a:t>ご予約</a:t>
              </a:r>
              <a:endParaRPr lang="en-US" altLang="ja-JP" sz="1600" b="1" dirty="0">
                <a:solidFill>
                  <a:schemeClr val="bg1"/>
                </a:solidFill>
              </a:endParaRPr>
            </a:p>
            <a:p>
              <a:pPr algn="ctr"/>
              <a:r>
                <a:rPr lang="ja-JP" altLang="en-US" sz="1600" b="1" dirty="0" smtClean="0">
                  <a:solidFill>
                    <a:schemeClr val="bg1"/>
                  </a:solidFill>
                </a:rPr>
                <a:t>お問い合わせ </a:t>
              </a:r>
              <a:r>
                <a:rPr lang="en-US" altLang="ja-JP" sz="1600" b="1" dirty="0" smtClean="0">
                  <a:solidFill>
                    <a:schemeClr val="bg1"/>
                  </a:solidFill>
                </a:rPr>
                <a:t> </a:t>
              </a:r>
              <a:endParaRPr lang="ja-JP" altLang="en-US" sz="1600" b="1" dirty="0">
                <a:solidFill>
                  <a:schemeClr val="bg1"/>
                </a:solidFill>
              </a:endParaRPr>
            </a:p>
          </p:txBody>
        </p:sp>
        <p:cxnSp>
          <p:nvCxnSpPr>
            <p:cNvPr id="32" name="直線コネクタ 31"/>
            <p:cNvCxnSpPr/>
            <p:nvPr/>
          </p:nvCxnSpPr>
          <p:spPr>
            <a:xfrm>
              <a:off x="341752" y="9912911"/>
              <a:ext cx="17190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326631" y="10583653"/>
              <a:ext cx="1734134" cy="109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正方形/長方形 50"/>
          <p:cNvSpPr/>
          <p:nvPr/>
        </p:nvSpPr>
        <p:spPr>
          <a:xfrm>
            <a:off x="2185044" y="10120183"/>
            <a:ext cx="5369187" cy="646331"/>
          </a:xfrm>
          <a:prstGeom prst="rect">
            <a:avLst/>
          </a:prstGeom>
        </p:spPr>
        <p:txBody>
          <a:bodyPr wrap="square">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r>
              <a:rPr lang="en-US" altLang="ja-JP" sz="1800" dirty="0" smtClean="0">
                <a:solidFill>
                  <a:schemeClr val="bg1"/>
                </a:solidFill>
                <a:latin typeface="メイリオ" panose="020B0604030504040204" pitchFamily="50" charset="-128"/>
                <a:ea typeface="メイリオ" panose="020B0604030504040204" pitchFamily="50" charset="-128"/>
              </a:rPr>
              <a:t>Mail</a:t>
            </a:r>
            <a:r>
              <a:rPr lang="ja-JP" altLang="en-US" sz="1800" dirty="0" smtClean="0">
                <a:solidFill>
                  <a:schemeClr val="bg1"/>
                </a:solidFill>
                <a:latin typeface="メイリオ" panose="020B0604030504040204" pitchFamily="50" charset="-128"/>
                <a:ea typeface="メイリオ" panose="020B0604030504040204" pitchFamily="50" charset="-128"/>
              </a:rPr>
              <a:t>：</a:t>
            </a:r>
            <a:r>
              <a:rPr lang="en-US" altLang="ja-JP" sz="1800" dirty="0" smtClean="0">
                <a:solidFill>
                  <a:schemeClr val="bg1"/>
                </a:solidFill>
                <a:latin typeface="メイリオ" panose="020B0604030504040204" pitchFamily="50" charset="-128"/>
                <a:ea typeface="メイリオ" panose="020B0604030504040204" pitchFamily="50" charset="-128"/>
              </a:rPr>
              <a:t>hama.kodomosmile@gmail.com</a:t>
            </a:r>
          </a:p>
          <a:p>
            <a:r>
              <a:rPr lang="en-US" altLang="ja-JP" sz="1800" dirty="0" smtClean="0">
                <a:solidFill>
                  <a:schemeClr val="bg1"/>
                </a:solidFill>
                <a:latin typeface="メイリオ" panose="020B0604030504040204" pitchFamily="50" charset="-128"/>
                <a:ea typeface="メイリオ" panose="020B0604030504040204" pitchFamily="50" charset="-128"/>
              </a:rPr>
              <a:t>TEL</a:t>
            </a:r>
            <a:r>
              <a:rPr lang="ja-JP" altLang="en-US" sz="1800" dirty="0" smtClean="0">
                <a:solidFill>
                  <a:schemeClr val="bg1"/>
                </a:solidFill>
                <a:latin typeface="メイリオ" panose="020B0604030504040204" pitchFamily="50" charset="-128"/>
                <a:ea typeface="メイリオ" panose="020B0604030504040204" pitchFamily="50" charset="-128"/>
              </a:rPr>
              <a:t>：</a:t>
            </a:r>
            <a:r>
              <a:rPr lang="en-US" altLang="ja-JP" sz="1800" smtClean="0">
                <a:solidFill>
                  <a:schemeClr val="bg1"/>
                </a:solidFill>
                <a:latin typeface="メイリオ" panose="020B0604030504040204" pitchFamily="50" charset="-128"/>
                <a:ea typeface="メイリオ" panose="020B0604030504040204" pitchFamily="50" charset="-128"/>
              </a:rPr>
              <a:t>053-545-3443</a:t>
            </a:r>
            <a:r>
              <a:rPr lang="en-US" altLang="ja-JP" sz="1300" smtClean="0">
                <a:solidFill>
                  <a:schemeClr val="bg1"/>
                </a:solidFill>
                <a:latin typeface="メイリオ" panose="020B0604030504040204" pitchFamily="50" charset="-128"/>
                <a:ea typeface="メイリオ" panose="020B0604030504040204" pitchFamily="50" charset="-128"/>
              </a:rPr>
              <a:t>(</a:t>
            </a:r>
            <a:r>
              <a:rPr lang="ja-JP" altLang="en-US" sz="1300" dirty="0" smtClean="0">
                <a:solidFill>
                  <a:schemeClr val="bg1"/>
                </a:solidFill>
                <a:latin typeface="メイリオ" panose="020B0604030504040204" pitchFamily="50" charset="-128"/>
                <a:ea typeface="メイリオ" panose="020B0604030504040204" pitchFamily="50" charset="-128"/>
              </a:rPr>
              <a:t>メンタルクリニック・ダダ内　野呂</a:t>
            </a:r>
            <a:r>
              <a:rPr lang="en-US" altLang="ja-JP" sz="1300" dirty="0" smtClean="0">
                <a:solidFill>
                  <a:schemeClr val="bg1"/>
                </a:solidFill>
                <a:latin typeface="メイリオ" panose="020B0604030504040204" pitchFamily="50" charset="-128"/>
                <a:ea typeface="メイリオ" panose="020B0604030504040204" pitchFamily="50" charset="-128"/>
              </a:rPr>
              <a:t>)</a:t>
            </a:r>
          </a:p>
        </p:txBody>
      </p:sp>
      <p:pic>
        <p:nvPicPr>
          <p:cNvPr id="1032" name="Picture 8" descr="http://frame-illust.com/fi/wp-content/uploads/2014/10/c14b49109e7cb8ba05b895cbcf7908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305675"/>
            <a:ext cx="7775574" cy="3460839"/>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254346" y="7499626"/>
            <a:ext cx="7194203" cy="2970044"/>
          </a:xfrm>
          <a:prstGeom prst="rect">
            <a:avLst/>
          </a:prstGeom>
          <a:noFill/>
        </p:spPr>
        <p:txBody>
          <a:bodyPr wrap="square" rtlCol="0">
            <a:spAutoFit/>
          </a:bodyPr>
          <a:lstStyle/>
          <a:p>
            <a:r>
              <a:rPr lang="ja-JP" altLang="ja-JP" sz="1100" b="1" dirty="0">
                <a:solidFill>
                  <a:schemeClr val="bg1"/>
                </a:solidFill>
                <a:latin typeface="HGS明朝B" panose="02020800000000000000" pitchFamily="18" charset="-128"/>
                <a:ea typeface="HGS明朝B" panose="02020800000000000000" pitchFamily="18" charset="-128"/>
              </a:rPr>
              <a:t>【入会のご案内】</a:t>
            </a:r>
            <a:endParaRPr lang="ja-JP" altLang="ja-JP" sz="1100" dirty="0">
              <a:solidFill>
                <a:schemeClr val="bg1"/>
              </a:solidFill>
              <a:latin typeface="HGS明朝B" panose="02020800000000000000" pitchFamily="18" charset="-128"/>
              <a:ea typeface="HGS明朝B" panose="02020800000000000000" pitchFamily="18" charset="-128"/>
            </a:endParaRPr>
          </a:p>
          <a:p>
            <a:r>
              <a:rPr lang="ja-JP" altLang="ja-JP" sz="1100" dirty="0">
                <a:solidFill>
                  <a:schemeClr val="bg1"/>
                </a:solidFill>
                <a:latin typeface="HGS明朝B" panose="02020800000000000000" pitchFamily="18" charset="-128"/>
                <a:ea typeface="HGS明朝B" panose="02020800000000000000" pitchFamily="18" charset="-128"/>
              </a:rPr>
              <a:t>　</a:t>
            </a:r>
            <a:r>
              <a:rPr lang="ja-JP" altLang="ja-JP" sz="1100" b="1" dirty="0" smtClean="0">
                <a:solidFill>
                  <a:schemeClr val="bg1"/>
                </a:solidFill>
                <a:latin typeface="HGS明朝B" panose="02020800000000000000" pitchFamily="18" charset="-128"/>
                <a:ea typeface="HGS明朝B" panose="02020800000000000000" pitchFamily="18" charset="-128"/>
              </a:rPr>
              <a:t>まだ</a:t>
            </a:r>
            <a:r>
              <a:rPr lang="ja-JP" altLang="ja-JP" sz="1100" b="1" dirty="0">
                <a:solidFill>
                  <a:schemeClr val="bg1"/>
                </a:solidFill>
                <a:latin typeface="HGS明朝B" panose="02020800000000000000" pitchFamily="18" charset="-128"/>
                <a:ea typeface="HGS明朝B" panose="02020800000000000000" pitchFamily="18" charset="-128"/>
              </a:rPr>
              <a:t>、生まれたばかりのＮＰＯ法人です。これから多くの</a:t>
            </a:r>
            <a:r>
              <a:rPr lang="ja-JP" altLang="ja-JP" sz="1100" b="1" dirty="0" smtClean="0">
                <a:solidFill>
                  <a:schemeClr val="bg1"/>
                </a:solidFill>
                <a:latin typeface="HGS明朝B" panose="02020800000000000000" pitchFamily="18" charset="-128"/>
                <a:ea typeface="HGS明朝B" panose="02020800000000000000" pitchFamily="18" charset="-128"/>
              </a:rPr>
              <a:t>方々</a:t>
            </a:r>
            <a:r>
              <a:rPr lang="ja-JP" altLang="en-US" sz="1100" b="1" dirty="0" smtClean="0">
                <a:solidFill>
                  <a:schemeClr val="bg1"/>
                </a:solidFill>
                <a:latin typeface="HGS明朝B" panose="02020800000000000000" pitchFamily="18" charset="-128"/>
                <a:ea typeface="HGS明朝B" panose="02020800000000000000" pitchFamily="18" charset="-128"/>
              </a:rPr>
              <a:t>に</a:t>
            </a:r>
            <a:r>
              <a:rPr lang="ja-JP" altLang="ja-JP" sz="1100" b="1" dirty="0" smtClean="0">
                <a:solidFill>
                  <a:schemeClr val="bg1"/>
                </a:solidFill>
                <a:latin typeface="HGS明朝B" panose="02020800000000000000" pitchFamily="18" charset="-128"/>
                <a:ea typeface="HGS明朝B" panose="02020800000000000000" pitchFamily="18" charset="-128"/>
              </a:rPr>
              <a:t>応援をいただき</a:t>
            </a:r>
            <a:r>
              <a:rPr lang="ja-JP" altLang="ja-JP" sz="1100" b="1" dirty="0">
                <a:solidFill>
                  <a:schemeClr val="bg1"/>
                </a:solidFill>
                <a:latin typeface="HGS明朝B" panose="02020800000000000000" pitchFamily="18" charset="-128"/>
                <a:ea typeface="HGS明朝B" panose="02020800000000000000" pitchFamily="18" charset="-128"/>
              </a:rPr>
              <a:t>、地域の子どもたちのために、活動を展開していきます。</a:t>
            </a:r>
            <a:r>
              <a:rPr lang="ja-JP" altLang="ja-JP" sz="1100" b="1" dirty="0" smtClean="0">
                <a:solidFill>
                  <a:schemeClr val="bg1"/>
                </a:solidFill>
                <a:latin typeface="HGS明朝B" panose="02020800000000000000" pitchFamily="18" charset="-128"/>
                <a:ea typeface="HGS明朝B" panose="02020800000000000000" pitchFamily="18" charset="-128"/>
              </a:rPr>
              <a:t>しかしながら</a:t>
            </a:r>
            <a:r>
              <a:rPr lang="ja-JP" altLang="ja-JP" sz="1100" b="1" dirty="0">
                <a:solidFill>
                  <a:schemeClr val="bg1"/>
                </a:solidFill>
                <a:latin typeface="HGS明朝B" panose="02020800000000000000" pitchFamily="18" charset="-128"/>
                <a:ea typeface="HGS明朝B" panose="02020800000000000000" pitchFamily="18" charset="-128"/>
              </a:rPr>
              <a:t>、資金面では十分とはいえない状況にあります</a:t>
            </a:r>
            <a:r>
              <a:rPr lang="ja-JP" altLang="ja-JP" sz="1100" b="1" dirty="0" smtClean="0">
                <a:solidFill>
                  <a:schemeClr val="bg1"/>
                </a:solidFill>
                <a:latin typeface="HGS明朝B" panose="02020800000000000000" pitchFamily="18" charset="-128"/>
                <a:ea typeface="HGS明朝B" panose="02020800000000000000" pitchFamily="18" charset="-128"/>
              </a:rPr>
              <a:t>。そこ</a:t>
            </a:r>
            <a:r>
              <a:rPr lang="ja-JP" altLang="ja-JP" sz="1100" b="1" dirty="0">
                <a:solidFill>
                  <a:schemeClr val="bg1"/>
                </a:solidFill>
                <a:latin typeface="HGS明朝B" panose="02020800000000000000" pitchFamily="18" charset="-128"/>
                <a:ea typeface="HGS明朝B" panose="02020800000000000000" pitchFamily="18" charset="-128"/>
              </a:rPr>
              <a:t>で、当法人の趣旨に賛同する「正会員」及び当法人を応援して</a:t>
            </a:r>
            <a:r>
              <a:rPr lang="ja-JP" altLang="ja-JP" sz="1100" b="1" dirty="0" smtClean="0">
                <a:solidFill>
                  <a:schemeClr val="bg1"/>
                </a:solidFill>
                <a:latin typeface="HGS明朝B" panose="02020800000000000000" pitchFamily="18" charset="-128"/>
                <a:ea typeface="HGS明朝B" panose="02020800000000000000" pitchFamily="18" charset="-128"/>
              </a:rPr>
              <a:t>くれる「</a:t>
            </a:r>
            <a:r>
              <a:rPr lang="ja-JP" altLang="ja-JP" sz="1100" b="1" dirty="0">
                <a:solidFill>
                  <a:schemeClr val="bg1"/>
                </a:solidFill>
                <a:latin typeface="HGS明朝B" panose="02020800000000000000" pitchFamily="18" charset="-128"/>
                <a:ea typeface="HGS明朝B" panose="02020800000000000000" pitchFamily="18" charset="-128"/>
              </a:rPr>
              <a:t>賛助会員」を広く募っています。ぜひご加入下さい</a:t>
            </a:r>
            <a:r>
              <a:rPr lang="ja-JP" altLang="ja-JP" sz="1100" b="1" dirty="0" smtClean="0">
                <a:solidFill>
                  <a:schemeClr val="bg1"/>
                </a:solidFill>
                <a:latin typeface="HGS明朝B" panose="02020800000000000000" pitchFamily="18" charset="-128"/>
                <a:ea typeface="HGS明朝B" panose="02020800000000000000" pitchFamily="18" charset="-128"/>
              </a:rPr>
              <a:t>。</a:t>
            </a:r>
            <a:r>
              <a:rPr lang="ja-JP" altLang="en-US" sz="1100" b="1" dirty="0" smtClean="0">
                <a:solidFill>
                  <a:schemeClr val="bg1"/>
                </a:solidFill>
                <a:latin typeface="HGS明朝B" panose="02020800000000000000" pitchFamily="18" charset="-128"/>
                <a:ea typeface="HGS明朝B" panose="02020800000000000000" pitchFamily="18" charset="-128"/>
              </a:rPr>
              <a:t>　</a:t>
            </a:r>
            <a:endParaRPr lang="en-US" altLang="ja-JP" sz="1100" b="1" dirty="0" smtClean="0">
              <a:solidFill>
                <a:schemeClr val="bg1"/>
              </a:solidFill>
              <a:latin typeface="HGS明朝B" panose="02020800000000000000" pitchFamily="18" charset="-128"/>
              <a:ea typeface="HGS明朝B" panose="02020800000000000000" pitchFamily="18" charset="-128"/>
            </a:endParaRPr>
          </a:p>
          <a:p>
            <a:r>
              <a:rPr lang="en-US" altLang="ja-JP" sz="1100" b="1" dirty="0" smtClean="0">
                <a:solidFill>
                  <a:schemeClr val="bg1"/>
                </a:solidFill>
                <a:latin typeface="HGS明朝B" panose="02020800000000000000" pitchFamily="18" charset="-128"/>
                <a:ea typeface="HGS明朝B" panose="02020800000000000000" pitchFamily="18" charset="-128"/>
              </a:rPr>
              <a:t>※</a:t>
            </a:r>
            <a:r>
              <a:rPr lang="ja-JP" altLang="en-US" sz="1100" b="1" u="wavy" smtClean="0">
                <a:solidFill>
                  <a:schemeClr val="bg1"/>
                </a:solidFill>
                <a:latin typeface="HGS明朝B" panose="02020800000000000000" pitchFamily="18" charset="-128"/>
                <a:ea typeface="HGS明朝B" panose="02020800000000000000" pitchFamily="18" charset="-128"/>
              </a:rPr>
              <a:t>７</a:t>
            </a:r>
            <a:r>
              <a:rPr lang="ja-JP" altLang="ja-JP" sz="1100" b="1" u="wavy" smtClean="0">
                <a:solidFill>
                  <a:schemeClr val="bg1"/>
                </a:solidFill>
                <a:latin typeface="HGS明朝B" panose="02020800000000000000" pitchFamily="18" charset="-128"/>
                <a:ea typeface="HGS明朝B" panose="02020800000000000000" pitchFamily="18" charset="-128"/>
              </a:rPr>
              <a:t>月</a:t>
            </a:r>
            <a:r>
              <a:rPr lang="ja-JP" altLang="en-US" sz="1100" b="1" u="wavy" smtClean="0">
                <a:solidFill>
                  <a:schemeClr val="bg1"/>
                </a:solidFill>
                <a:latin typeface="HGS明朝B" panose="02020800000000000000" pitchFamily="18" charset="-128"/>
                <a:ea typeface="HGS明朝B" panose="02020800000000000000" pitchFamily="18" charset="-128"/>
              </a:rPr>
              <a:t>９</a:t>
            </a:r>
            <a:r>
              <a:rPr lang="ja-JP" altLang="ja-JP" sz="1100" b="1" u="wavy" smtClean="0">
                <a:solidFill>
                  <a:schemeClr val="bg1"/>
                </a:solidFill>
                <a:latin typeface="HGS明朝B" panose="02020800000000000000" pitchFamily="18" charset="-128"/>
                <a:ea typeface="HGS明朝B" panose="02020800000000000000" pitchFamily="18" charset="-128"/>
              </a:rPr>
              <a:t>日の</a:t>
            </a:r>
            <a:r>
              <a:rPr lang="ja-JP" altLang="en-US" sz="1100" b="1" u="wavy">
                <a:solidFill>
                  <a:schemeClr val="bg1"/>
                </a:solidFill>
                <a:latin typeface="HGS明朝B" panose="02020800000000000000" pitchFamily="18" charset="-128"/>
                <a:ea typeface="HGS明朝B" panose="02020800000000000000" pitchFamily="18" charset="-128"/>
              </a:rPr>
              <a:t>一周年</a:t>
            </a:r>
            <a:r>
              <a:rPr lang="ja-JP" altLang="ja-JP" sz="1100" b="1" u="wavy" smtClean="0">
                <a:solidFill>
                  <a:schemeClr val="bg1"/>
                </a:solidFill>
                <a:latin typeface="HGS明朝B" panose="02020800000000000000" pitchFamily="18" charset="-128"/>
                <a:ea typeface="HGS明朝B" panose="02020800000000000000" pitchFamily="18" charset="-128"/>
              </a:rPr>
              <a:t>記念</a:t>
            </a:r>
            <a:r>
              <a:rPr lang="ja-JP" altLang="ja-JP" sz="1100" b="1" u="wavy" dirty="0">
                <a:solidFill>
                  <a:schemeClr val="bg1"/>
                </a:solidFill>
                <a:latin typeface="HGS明朝B" panose="02020800000000000000" pitchFamily="18" charset="-128"/>
                <a:ea typeface="HGS明朝B" panose="02020800000000000000" pitchFamily="18" charset="-128"/>
              </a:rPr>
              <a:t>講演会当日でも受け付けています。</a:t>
            </a:r>
            <a:r>
              <a:rPr lang="ja-JP" altLang="ja-JP" sz="1100" b="1" dirty="0">
                <a:latin typeface="HGS明朝B" panose="02020800000000000000" pitchFamily="18" charset="-128"/>
                <a:ea typeface="HGS明朝B" panose="02020800000000000000" pitchFamily="18" charset="-128"/>
              </a:rPr>
              <a:t>　</a:t>
            </a:r>
            <a:endParaRPr lang="en-US" altLang="ja-JP" sz="1100" b="1" dirty="0" smtClean="0">
              <a:latin typeface="HGS明朝B" panose="02020800000000000000" pitchFamily="18" charset="-128"/>
              <a:ea typeface="HGS明朝B" panose="02020800000000000000" pitchFamily="18" charset="-128"/>
            </a:endParaRPr>
          </a:p>
          <a:p>
            <a:endParaRPr lang="en-US" altLang="ja-JP" sz="1100" b="1" dirty="0" smtClean="0">
              <a:latin typeface="HGS明朝B" panose="02020800000000000000" pitchFamily="18" charset="-128"/>
              <a:ea typeface="HGS明朝B" panose="02020800000000000000" pitchFamily="18" charset="-128"/>
            </a:endParaRPr>
          </a:p>
          <a:p>
            <a:r>
              <a:rPr lang="ja-JP" altLang="en-US" sz="1100" b="1" dirty="0" smtClean="0">
                <a:solidFill>
                  <a:schemeClr val="bg1"/>
                </a:solidFill>
                <a:latin typeface="HGS明朝B" panose="02020800000000000000" pitchFamily="18" charset="-128"/>
                <a:ea typeface="HGS明朝B" panose="02020800000000000000" pitchFamily="18" charset="-128"/>
              </a:rPr>
              <a:t>会員</a:t>
            </a:r>
            <a:r>
              <a:rPr lang="ja-JP" altLang="en-US" sz="1100" b="1" dirty="0">
                <a:solidFill>
                  <a:schemeClr val="bg1"/>
                </a:solidFill>
                <a:latin typeface="HGS明朝B" panose="02020800000000000000" pitchFamily="18" charset="-128"/>
                <a:ea typeface="HGS明朝B" panose="02020800000000000000" pitchFamily="18" charset="-128"/>
              </a:rPr>
              <a:t>になったら</a:t>
            </a:r>
            <a:r>
              <a:rPr lang="en-US" altLang="ja-JP" sz="1100" b="1" dirty="0">
                <a:solidFill>
                  <a:schemeClr val="bg1"/>
                </a:solidFill>
                <a:latin typeface="HGS明朝B" panose="02020800000000000000" pitchFamily="18" charset="-128"/>
                <a:ea typeface="HGS明朝B" panose="02020800000000000000" pitchFamily="18" charset="-128"/>
              </a:rPr>
              <a:t>…</a:t>
            </a:r>
          </a:p>
          <a:p>
            <a:r>
              <a:rPr lang="en-US" altLang="ja-JP" sz="1100" b="1" dirty="0">
                <a:solidFill>
                  <a:schemeClr val="bg1"/>
                </a:solidFill>
                <a:latin typeface="HGS明朝B" panose="02020800000000000000" pitchFamily="18" charset="-128"/>
                <a:ea typeface="HGS明朝B" panose="02020800000000000000" pitchFamily="18" charset="-128"/>
              </a:rPr>
              <a:t>◎</a:t>
            </a:r>
            <a:r>
              <a:rPr lang="ja-JP" altLang="en-US" sz="1100" b="1" dirty="0">
                <a:solidFill>
                  <a:schemeClr val="bg1"/>
                </a:solidFill>
                <a:latin typeface="HGS明朝B" panose="02020800000000000000" pitchFamily="18" charset="-128"/>
                <a:ea typeface="HGS明朝B" panose="02020800000000000000" pitchFamily="18" charset="-128"/>
              </a:rPr>
              <a:t>子どもに関わる多くの専門機関の方々との連携が可能になります</a:t>
            </a:r>
            <a:r>
              <a:rPr lang="ja-JP" altLang="en-US" sz="1100" b="1" dirty="0" smtClean="0">
                <a:solidFill>
                  <a:schemeClr val="bg1"/>
                </a:solidFill>
                <a:latin typeface="HGS明朝B" panose="02020800000000000000" pitchFamily="18" charset="-128"/>
                <a:ea typeface="HGS明朝B" panose="02020800000000000000" pitchFamily="18" charset="-128"/>
              </a:rPr>
              <a:t>。</a:t>
            </a:r>
            <a:endParaRPr lang="ja-JP" altLang="en-US" sz="1100" b="1" dirty="0">
              <a:solidFill>
                <a:schemeClr val="bg1"/>
              </a:solidFill>
              <a:latin typeface="HGS明朝B" panose="02020800000000000000" pitchFamily="18" charset="-128"/>
              <a:ea typeface="HGS明朝B" panose="02020800000000000000" pitchFamily="18" charset="-128"/>
            </a:endParaRPr>
          </a:p>
          <a:p>
            <a:r>
              <a:rPr lang="ja-JP" altLang="en-US" sz="1100" b="1" dirty="0">
                <a:solidFill>
                  <a:schemeClr val="bg1"/>
                </a:solidFill>
                <a:latin typeface="HGS明朝B" panose="02020800000000000000" pitchFamily="18" charset="-128"/>
                <a:ea typeface="HGS明朝B" panose="02020800000000000000" pitchFamily="18" charset="-128"/>
              </a:rPr>
              <a:t>◎子どものこころに関する研修の機会が増えます。</a:t>
            </a:r>
          </a:p>
          <a:p>
            <a:r>
              <a:rPr lang="ja-JP" altLang="en-US" sz="1100" b="1" dirty="0">
                <a:solidFill>
                  <a:schemeClr val="bg1"/>
                </a:solidFill>
                <a:latin typeface="HGS明朝B" panose="02020800000000000000" pitchFamily="18" charset="-128"/>
                <a:ea typeface="HGS明朝B" panose="02020800000000000000" pitchFamily="18" charset="-128"/>
              </a:rPr>
              <a:t>◎日頃、関わっている子どものことで困った時に、相談できる場が増えます</a:t>
            </a:r>
            <a:r>
              <a:rPr lang="ja-JP" altLang="en-US" sz="1100" b="1" dirty="0" smtClean="0">
                <a:solidFill>
                  <a:schemeClr val="bg1"/>
                </a:solidFill>
                <a:latin typeface="HGS明朝B" panose="02020800000000000000" pitchFamily="18" charset="-128"/>
                <a:ea typeface="HGS明朝B" panose="02020800000000000000" pitchFamily="18" charset="-128"/>
              </a:rPr>
              <a:t>。</a:t>
            </a:r>
            <a:endParaRPr lang="en-US" altLang="ja-JP" sz="1100" b="1" dirty="0" smtClean="0">
              <a:solidFill>
                <a:schemeClr val="bg1"/>
              </a:solidFill>
              <a:latin typeface="HGS明朝B" panose="02020800000000000000" pitchFamily="18" charset="-128"/>
              <a:ea typeface="HGS明朝B" panose="02020800000000000000" pitchFamily="18" charset="-128"/>
            </a:endParaRPr>
          </a:p>
          <a:p>
            <a:endParaRPr lang="ja-JP" altLang="en-US" sz="1100" b="1" dirty="0">
              <a:solidFill>
                <a:schemeClr val="bg1"/>
              </a:solidFill>
              <a:latin typeface="HGS明朝B" panose="02020800000000000000" pitchFamily="18" charset="-128"/>
              <a:ea typeface="HGS明朝B" panose="02020800000000000000" pitchFamily="18" charset="-128"/>
            </a:endParaRPr>
          </a:p>
          <a:p>
            <a:r>
              <a:rPr lang="ja-JP" altLang="en-US" sz="1100" b="1" dirty="0" smtClean="0">
                <a:solidFill>
                  <a:schemeClr val="bg1"/>
                </a:solidFill>
                <a:latin typeface="HGS明朝B" panose="02020800000000000000" pitchFamily="18" charset="-128"/>
                <a:ea typeface="HGS明朝B" panose="02020800000000000000" pitchFamily="18" charset="-128"/>
              </a:rPr>
              <a:t>会費</a:t>
            </a:r>
            <a:r>
              <a:rPr lang="ja-JP" altLang="en-US" sz="1100" b="1" dirty="0">
                <a:solidFill>
                  <a:schemeClr val="bg1"/>
                </a:solidFill>
                <a:latin typeface="HGS明朝B" panose="02020800000000000000" pitchFamily="18" charset="-128"/>
                <a:ea typeface="HGS明朝B" panose="02020800000000000000" pitchFamily="18" charset="-128"/>
              </a:rPr>
              <a:t>は</a:t>
            </a:r>
            <a:r>
              <a:rPr lang="en-US" altLang="ja-JP" sz="1100" b="1" dirty="0" smtClean="0">
                <a:solidFill>
                  <a:schemeClr val="bg1"/>
                </a:solidFill>
                <a:latin typeface="HGS明朝B" panose="02020800000000000000" pitchFamily="18" charset="-128"/>
                <a:ea typeface="HGS明朝B" panose="02020800000000000000" pitchFamily="18" charset="-128"/>
              </a:rPr>
              <a:t>…</a:t>
            </a:r>
            <a:endParaRPr lang="en-US" altLang="ja-JP" sz="1100" b="1" dirty="0">
              <a:solidFill>
                <a:schemeClr val="bg1"/>
              </a:solidFill>
              <a:latin typeface="HGS明朝B" panose="02020800000000000000" pitchFamily="18" charset="-128"/>
              <a:ea typeface="HGS明朝B" panose="02020800000000000000" pitchFamily="18" charset="-128"/>
            </a:endParaRPr>
          </a:p>
          <a:p>
            <a:r>
              <a:rPr lang="ja-JP" altLang="en-US" sz="1100" b="1" dirty="0" smtClean="0">
                <a:solidFill>
                  <a:schemeClr val="bg1"/>
                </a:solidFill>
                <a:latin typeface="HGS明朝B" panose="02020800000000000000" pitchFamily="18" charset="-128"/>
                <a:ea typeface="HGS明朝B" panose="02020800000000000000" pitchFamily="18" charset="-128"/>
              </a:rPr>
              <a:t>正　会　員</a:t>
            </a:r>
            <a:r>
              <a:rPr lang="ja-JP" altLang="en-US" sz="1100" b="1" dirty="0">
                <a:solidFill>
                  <a:schemeClr val="bg1"/>
                </a:solidFill>
                <a:latin typeface="HGS明朝B" panose="02020800000000000000" pitchFamily="18" charset="-128"/>
                <a:ea typeface="HGS明朝B" panose="02020800000000000000" pitchFamily="18" charset="-128"/>
              </a:rPr>
              <a:t>　 </a:t>
            </a:r>
            <a:r>
              <a:rPr lang="ja-JP" altLang="en-US" sz="1100" b="1" dirty="0" smtClean="0">
                <a:solidFill>
                  <a:schemeClr val="bg1"/>
                </a:solidFill>
                <a:latin typeface="HGS明朝B" panose="02020800000000000000" pitchFamily="18" charset="-128"/>
                <a:ea typeface="HGS明朝B" panose="02020800000000000000" pitchFamily="18" charset="-128"/>
              </a:rPr>
              <a:t>   年会費  </a:t>
            </a:r>
            <a:r>
              <a:rPr lang="en-US" altLang="ja-JP" sz="1100" b="1" dirty="0" smtClean="0">
                <a:solidFill>
                  <a:schemeClr val="bg1"/>
                </a:solidFill>
                <a:latin typeface="HGS明朝B" panose="02020800000000000000" pitchFamily="18" charset="-128"/>
                <a:ea typeface="HGS明朝B" panose="02020800000000000000" pitchFamily="18" charset="-128"/>
              </a:rPr>
              <a:t>3,000</a:t>
            </a:r>
            <a:r>
              <a:rPr lang="ja-JP" altLang="en-US" sz="1100" b="1" dirty="0">
                <a:solidFill>
                  <a:schemeClr val="bg1"/>
                </a:solidFill>
                <a:latin typeface="HGS明朝B" panose="02020800000000000000" pitchFamily="18" charset="-128"/>
                <a:ea typeface="HGS明朝B" panose="02020800000000000000" pitchFamily="18" charset="-128"/>
              </a:rPr>
              <a:t>円</a:t>
            </a:r>
          </a:p>
          <a:p>
            <a:r>
              <a:rPr lang="ja-JP" altLang="en-US" sz="1100" b="1" dirty="0" smtClean="0">
                <a:solidFill>
                  <a:schemeClr val="bg1"/>
                </a:solidFill>
                <a:latin typeface="HGS明朝B" panose="02020800000000000000" pitchFamily="18" charset="-128"/>
                <a:ea typeface="HGS明朝B" panose="02020800000000000000" pitchFamily="18" charset="-128"/>
              </a:rPr>
              <a:t>賛助会員　  　  年会費  </a:t>
            </a:r>
            <a:r>
              <a:rPr lang="en-US" altLang="ja-JP" sz="1100" b="1" dirty="0" smtClean="0">
                <a:solidFill>
                  <a:schemeClr val="bg1"/>
                </a:solidFill>
                <a:latin typeface="HGS明朝B" panose="02020800000000000000" pitchFamily="18" charset="-128"/>
                <a:ea typeface="HGS明朝B" panose="02020800000000000000" pitchFamily="18" charset="-128"/>
              </a:rPr>
              <a:t>3,000</a:t>
            </a:r>
            <a:r>
              <a:rPr lang="ja-JP" altLang="en-US" sz="1100" b="1" dirty="0">
                <a:solidFill>
                  <a:schemeClr val="bg1"/>
                </a:solidFill>
                <a:latin typeface="HGS明朝B" panose="02020800000000000000" pitchFamily="18" charset="-128"/>
                <a:ea typeface="HGS明朝B" panose="02020800000000000000" pitchFamily="18" charset="-128"/>
              </a:rPr>
              <a:t>円</a:t>
            </a:r>
          </a:p>
          <a:p>
            <a:r>
              <a:rPr lang="ja-JP" altLang="en-US" sz="1100" b="1" dirty="0" smtClean="0">
                <a:solidFill>
                  <a:schemeClr val="bg1"/>
                </a:solidFill>
                <a:latin typeface="HGS明朝B" panose="02020800000000000000" pitchFamily="18" charset="-128"/>
                <a:ea typeface="HGS明朝B" panose="02020800000000000000" pitchFamily="18" charset="-128"/>
              </a:rPr>
              <a:t>団体正会員</a:t>
            </a:r>
            <a:r>
              <a:rPr lang="ja-JP" altLang="en-US" sz="1100" b="1" dirty="0">
                <a:solidFill>
                  <a:schemeClr val="bg1"/>
                </a:solidFill>
                <a:latin typeface="HGS明朝B" panose="02020800000000000000" pitchFamily="18" charset="-128"/>
                <a:ea typeface="HGS明朝B" panose="02020800000000000000" pitchFamily="18" charset="-128"/>
              </a:rPr>
              <a:t>　</a:t>
            </a:r>
            <a:r>
              <a:rPr lang="ja-JP" altLang="en-US" sz="1100" b="1" dirty="0" smtClean="0">
                <a:solidFill>
                  <a:schemeClr val="bg1"/>
                </a:solidFill>
                <a:latin typeface="HGS明朝B" panose="02020800000000000000" pitchFamily="18" charset="-128"/>
                <a:ea typeface="HGS明朝B" panose="02020800000000000000" pitchFamily="18" charset="-128"/>
              </a:rPr>
              <a:t>    年</a:t>
            </a:r>
            <a:r>
              <a:rPr lang="ja-JP" altLang="en-US" sz="1100" b="1" dirty="0">
                <a:solidFill>
                  <a:schemeClr val="bg1"/>
                </a:solidFill>
                <a:latin typeface="HGS明朝B" panose="02020800000000000000" pitchFamily="18" charset="-128"/>
                <a:ea typeface="HGS明朝B" panose="02020800000000000000" pitchFamily="18" charset="-128"/>
              </a:rPr>
              <a:t>会費</a:t>
            </a:r>
            <a:r>
              <a:rPr lang="en-US" altLang="ja-JP" sz="1100" b="1" dirty="0">
                <a:solidFill>
                  <a:schemeClr val="bg1"/>
                </a:solidFill>
                <a:latin typeface="HGS明朝B" panose="02020800000000000000" pitchFamily="18" charset="-128"/>
                <a:ea typeface="HGS明朝B" panose="02020800000000000000" pitchFamily="18" charset="-128"/>
              </a:rPr>
              <a:t>10,000</a:t>
            </a:r>
            <a:r>
              <a:rPr lang="ja-JP" altLang="en-US" sz="1100" b="1" dirty="0">
                <a:solidFill>
                  <a:schemeClr val="bg1"/>
                </a:solidFill>
                <a:latin typeface="HGS明朝B" panose="02020800000000000000" pitchFamily="18" charset="-128"/>
                <a:ea typeface="HGS明朝B" panose="02020800000000000000" pitchFamily="18" charset="-128"/>
              </a:rPr>
              <a:t>円</a:t>
            </a:r>
          </a:p>
          <a:p>
            <a:r>
              <a:rPr lang="ja-JP" altLang="en-US" sz="1100" b="1" dirty="0">
                <a:solidFill>
                  <a:schemeClr val="bg1"/>
                </a:solidFill>
                <a:latin typeface="HGS明朝B" panose="02020800000000000000" pitchFamily="18" charset="-128"/>
                <a:ea typeface="HGS明朝B" panose="02020800000000000000" pitchFamily="18" charset="-128"/>
              </a:rPr>
              <a:t>団体賛助</a:t>
            </a:r>
            <a:r>
              <a:rPr lang="ja-JP" altLang="en-US" sz="1100" b="1" dirty="0" smtClean="0">
                <a:solidFill>
                  <a:schemeClr val="bg1"/>
                </a:solidFill>
                <a:latin typeface="HGS明朝B" panose="02020800000000000000" pitchFamily="18" charset="-128"/>
                <a:ea typeface="HGS明朝B" panose="02020800000000000000" pitchFamily="18" charset="-128"/>
              </a:rPr>
              <a:t>会員    年</a:t>
            </a:r>
            <a:r>
              <a:rPr lang="ja-JP" altLang="en-US" sz="1100" b="1" dirty="0">
                <a:solidFill>
                  <a:schemeClr val="bg1"/>
                </a:solidFill>
                <a:latin typeface="HGS明朝B" panose="02020800000000000000" pitchFamily="18" charset="-128"/>
                <a:ea typeface="HGS明朝B" panose="02020800000000000000" pitchFamily="18" charset="-128"/>
              </a:rPr>
              <a:t>会費</a:t>
            </a:r>
            <a:r>
              <a:rPr lang="en-US" altLang="ja-JP" sz="1100" b="1" dirty="0">
                <a:solidFill>
                  <a:schemeClr val="bg1"/>
                </a:solidFill>
                <a:latin typeface="HGS明朝B" panose="02020800000000000000" pitchFamily="18" charset="-128"/>
                <a:ea typeface="HGS明朝B" panose="02020800000000000000" pitchFamily="18" charset="-128"/>
              </a:rPr>
              <a:t>10,000</a:t>
            </a:r>
            <a:r>
              <a:rPr lang="ja-JP" altLang="en-US" sz="1100" b="1" dirty="0">
                <a:solidFill>
                  <a:schemeClr val="bg1"/>
                </a:solidFill>
                <a:latin typeface="HGS明朝B" panose="02020800000000000000" pitchFamily="18" charset="-128"/>
                <a:ea typeface="HGS明朝B" panose="02020800000000000000" pitchFamily="18" charset="-128"/>
              </a:rPr>
              <a:t>円</a:t>
            </a:r>
          </a:p>
          <a:p>
            <a:r>
              <a:rPr lang="ja-JP" altLang="en-US" sz="1100" b="1" dirty="0" smtClean="0">
                <a:solidFill>
                  <a:schemeClr val="bg1"/>
                </a:solidFill>
                <a:latin typeface="HGS明朝B" panose="02020800000000000000" pitchFamily="18" charset="-128"/>
                <a:ea typeface="HGS明朝B" panose="02020800000000000000" pitchFamily="18" charset="-128"/>
              </a:rPr>
              <a:t>                 ＊</a:t>
            </a:r>
            <a:r>
              <a:rPr lang="ja-JP" altLang="en-US" sz="1100" b="1" dirty="0">
                <a:solidFill>
                  <a:schemeClr val="bg1"/>
                </a:solidFill>
                <a:latin typeface="HGS明朝B" panose="02020800000000000000" pitchFamily="18" charset="-128"/>
                <a:ea typeface="HGS明朝B" panose="02020800000000000000" pitchFamily="18" charset="-128"/>
              </a:rPr>
              <a:t>入会金は無料です</a:t>
            </a:r>
            <a:r>
              <a:rPr lang="ja-JP" altLang="en-US" sz="1100" b="1" dirty="0" smtClean="0">
                <a:solidFill>
                  <a:schemeClr val="bg1"/>
                </a:solidFill>
                <a:latin typeface="HGS明朝B" panose="02020800000000000000" pitchFamily="18" charset="-128"/>
                <a:ea typeface="HGS明朝B" panose="02020800000000000000" pitchFamily="18" charset="-128"/>
              </a:rPr>
              <a:t>。</a:t>
            </a:r>
            <a:endParaRPr lang="ja-JP" altLang="en-US" sz="1100" b="1" dirty="0">
              <a:solidFill>
                <a:schemeClr val="bg1"/>
              </a:solidFill>
              <a:latin typeface="HGS明朝B" panose="02020800000000000000" pitchFamily="18" charset="-128"/>
              <a:ea typeface="HGS明朝B" panose="02020800000000000000" pitchFamily="18" charset="-128"/>
            </a:endParaRPr>
          </a:p>
        </p:txBody>
      </p:sp>
      <p:sp>
        <p:nvSpPr>
          <p:cNvPr id="20" name="テキスト ボックス 19"/>
          <p:cNvSpPr txBox="1"/>
          <p:nvPr/>
        </p:nvSpPr>
        <p:spPr>
          <a:xfrm>
            <a:off x="2802733" y="9330950"/>
            <a:ext cx="4564062" cy="1107996"/>
          </a:xfrm>
          <a:prstGeom prst="rect">
            <a:avLst/>
          </a:prstGeom>
          <a:noFill/>
          <a:ln w="38100">
            <a:solidFill>
              <a:srgbClr val="FFC000"/>
            </a:solidFill>
          </a:ln>
        </p:spPr>
        <p:txBody>
          <a:bodyPr wrap="square" rtlCol="0">
            <a:spAutoFit/>
          </a:bodyPr>
          <a:lstStyle/>
          <a:p>
            <a:r>
              <a:rPr lang="en-US" altLang="ja-JP" sz="1100" b="1" dirty="0" smtClean="0">
                <a:solidFill>
                  <a:schemeClr val="bg1"/>
                </a:solidFill>
                <a:latin typeface="HGS明朝B" panose="02020800000000000000" pitchFamily="18" charset="-128"/>
                <a:ea typeface="HGS明朝B" panose="02020800000000000000" pitchFamily="18" charset="-128"/>
              </a:rPr>
              <a:t>※</a:t>
            </a:r>
            <a:r>
              <a:rPr lang="ja-JP" altLang="en-US" sz="1100" b="1" dirty="0" smtClean="0">
                <a:solidFill>
                  <a:schemeClr val="bg1"/>
                </a:solidFill>
                <a:latin typeface="HGS明朝B" panose="02020800000000000000" pitchFamily="18" charset="-128"/>
                <a:ea typeface="HGS明朝B" panose="02020800000000000000" pitchFamily="18" charset="-128"/>
              </a:rPr>
              <a:t>振り込みは、ゆう</a:t>
            </a:r>
            <a:r>
              <a:rPr lang="ja-JP" altLang="en-US" sz="1100" b="1" dirty="0" err="1" smtClean="0">
                <a:solidFill>
                  <a:schemeClr val="bg1"/>
                </a:solidFill>
                <a:latin typeface="HGS明朝B" panose="02020800000000000000" pitchFamily="18" charset="-128"/>
                <a:ea typeface="HGS明朝B" panose="02020800000000000000" pitchFamily="18" charset="-128"/>
              </a:rPr>
              <a:t>ちょ</a:t>
            </a:r>
            <a:r>
              <a:rPr lang="ja-JP" altLang="en-US" sz="1100" b="1" dirty="0">
                <a:solidFill>
                  <a:schemeClr val="bg1"/>
                </a:solidFill>
                <a:latin typeface="HGS明朝B" panose="02020800000000000000" pitchFamily="18" charset="-128"/>
                <a:ea typeface="HGS明朝B" panose="02020800000000000000" pitchFamily="18" charset="-128"/>
              </a:rPr>
              <a:t>銀行</a:t>
            </a:r>
            <a:r>
              <a:rPr lang="ja-JP" altLang="en-US" sz="1100" b="1" dirty="0" smtClean="0">
                <a:solidFill>
                  <a:schemeClr val="bg1"/>
                </a:solidFill>
                <a:latin typeface="HGS明朝B" panose="02020800000000000000" pitchFamily="18" charset="-128"/>
                <a:ea typeface="HGS明朝B" panose="02020800000000000000" pitchFamily="18" charset="-128"/>
              </a:rPr>
              <a:t>の口座からですと手数料がかかりません。  </a:t>
            </a:r>
            <a:endParaRPr lang="en-US" altLang="ja-JP" sz="1100" b="1" dirty="0" smtClean="0">
              <a:solidFill>
                <a:schemeClr val="bg1"/>
              </a:solidFill>
              <a:latin typeface="HGS明朝B" panose="02020800000000000000" pitchFamily="18" charset="-128"/>
              <a:ea typeface="HGS明朝B" panose="02020800000000000000" pitchFamily="18" charset="-128"/>
            </a:endParaRPr>
          </a:p>
          <a:p>
            <a:r>
              <a:rPr lang="ja-JP" altLang="en-US" sz="1100" b="1" dirty="0" smtClean="0">
                <a:solidFill>
                  <a:schemeClr val="bg1"/>
                </a:solidFill>
                <a:latin typeface="HGS明朝B" panose="02020800000000000000" pitchFamily="18" charset="-128"/>
                <a:ea typeface="HGS明朝B" panose="02020800000000000000" pitchFamily="18" charset="-128"/>
              </a:rPr>
              <a:t>　よろしくお願いします。</a:t>
            </a:r>
            <a:endParaRPr lang="en-US" altLang="ja-JP" sz="1100" b="1" dirty="0">
              <a:solidFill>
                <a:schemeClr val="bg1"/>
              </a:solidFill>
              <a:latin typeface="HGS明朝B" panose="02020800000000000000" pitchFamily="18" charset="-128"/>
              <a:ea typeface="HGS明朝B" panose="02020800000000000000" pitchFamily="18" charset="-128"/>
            </a:endParaRPr>
          </a:p>
          <a:p>
            <a:r>
              <a:rPr lang="ja-JP" altLang="en-US" sz="1100" b="1" dirty="0" smtClean="0">
                <a:solidFill>
                  <a:schemeClr val="bg1"/>
                </a:solidFill>
                <a:latin typeface="HGS明朝B" panose="02020800000000000000" pitchFamily="18" charset="-128"/>
                <a:ea typeface="HGS明朝B" panose="02020800000000000000" pitchFamily="18" charset="-128"/>
              </a:rPr>
              <a:t>＜ゆう</a:t>
            </a:r>
            <a:r>
              <a:rPr lang="ja-JP" altLang="en-US" sz="1100" b="1" dirty="0" err="1">
                <a:solidFill>
                  <a:schemeClr val="bg1"/>
                </a:solidFill>
                <a:latin typeface="HGS明朝B" panose="02020800000000000000" pitchFamily="18" charset="-128"/>
                <a:ea typeface="HGS明朝B" panose="02020800000000000000" pitchFamily="18" charset="-128"/>
              </a:rPr>
              <a:t>ちょ</a:t>
            </a:r>
            <a:r>
              <a:rPr lang="ja-JP" altLang="en-US" sz="1100" b="1" dirty="0">
                <a:solidFill>
                  <a:schemeClr val="bg1"/>
                </a:solidFill>
                <a:latin typeface="HGS明朝B" panose="02020800000000000000" pitchFamily="18" charset="-128"/>
                <a:ea typeface="HGS明朝B" panose="02020800000000000000" pitchFamily="18" charset="-128"/>
              </a:rPr>
              <a:t>銀行 振込</a:t>
            </a:r>
            <a:r>
              <a:rPr lang="ja-JP" altLang="en-US" sz="1100" b="1" dirty="0" smtClean="0">
                <a:solidFill>
                  <a:schemeClr val="bg1"/>
                </a:solidFill>
                <a:latin typeface="HGS明朝B" panose="02020800000000000000" pitchFamily="18" charset="-128"/>
                <a:ea typeface="HGS明朝B" panose="02020800000000000000" pitchFamily="18" charset="-128"/>
              </a:rPr>
              <a:t>口座＞</a:t>
            </a:r>
            <a:endParaRPr lang="ja-JP" altLang="en-US" sz="1100" b="1" dirty="0">
              <a:solidFill>
                <a:schemeClr val="bg1"/>
              </a:solidFill>
              <a:latin typeface="HGS明朝B" panose="02020800000000000000" pitchFamily="18" charset="-128"/>
              <a:ea typeface="HGS明朝B" panose="02020800000000000000" pitchFamily="18" charset="-128"/>
            </a:endParaRPr>
          </a:p>
          <a:p>
            <a:r>
              <a:rPr lang="ja-JP" altLang="en-US" sz="1100" b="1" dirty="0" smtClean="0">
                <a:solidFill>
                  <a:schemeClr val="bg1"/>
                </a:solidFill>
                <a:latin typeface="HGS明朝B" panose="02020800000000000000" pitchFamily="18" charset="-128"/>
                <a:ea typeface="HGS明朝B" panose="02020800000000000000" pitchFamily="18" charset="-128"/>
              </a:rPr>
              <a:t>記　号</a:t>
            </a:r>
            <a:r>
              <a:rPr lang="ja-JP" altLang="en-US" sz="1100" b="1" dirty="0">
                <a:solidFill>
                  <a:schemeClr val="bg1"/>
                </a:solidFill>
                <a:latin typeface="HGS明朝B" panose="02020800000000000000" pitchFamily="18" charset="-128"/>
                <a:ea typeface="HGS明朝B" panose="02020800000000000000" pitchFamily="18" charset="-128"/>
              </a:rPr>
              <a:t>　</a:t>
            </a:r>
            <a:r>
              <a:rPr lang="ja-JP" altLang="en-US" sz="1100" b="1" dirty="0" smtClean="0">
                <a:solidFill>
                  <a:schemeClr val="bg1"/>
                </a:solidFill>
                <a:latin typeface="HGS明朝B" panose="02020800000000000000" pitchFamily="18" charset="-128"/>
                <a:ea typeface="HGS明朝B" panose="02020800000000000000" pitchFamily="18" charset="-128"/>
              </a:rPr>
              <a:t>１２３５０　　</a:t>
            </a:r>
            <a:endParaRPr lang="en-US" altLang="ja-JP" sz="1100" b="1" dirty="0" smtClean="0">
              <a:solidFill>
                <a:schemeClr val="bg1"/>
              </a:solidFill>
              <a:latin typeface="HGS明朝B" panose="02020800000000000000" pitchFamily="18" charset="-128"/>
              <a:ea typeface="HGS明朝B" panose="02020800000000000000" pitchFamily="18" charset="-128"/>
            </a:endParaRPr>
          </a:p>
          <a:p>
            <a:r>
              <a:rPr lang="ja-JP" altLang="en-US" sz="1100" b="1" dirty="0" smtClean="0">
                <a:solidFill>
                  <a:schemeClr val="bg1"/>
                </a:solidFill>
                <a:latin typeface="HGS明朝B" panose="02020800000000000000" pitchFamily="18" charset="-128"/>
                <a:ea typeface="HGS明朝B" panose="02020800000000000000" pitchFamily="18" charset="-128"/>
              </a:rPr>
              <a:t>番</a:t>
            </a:r>
            <a:r>
              <a:rPr lang="ja-JP" altLang="en-US" sz="1100" b="1" dirty="0">
                <a:solidFill>
                  <a:schemeClr val="bg1"/>
                </a:solidFill>
                <a:latin typeface="HGS明朝B" panose="02020800000000000000" pitchFamily="18" charset="-128"/>
                <a:ea typeface="HGS明朝B" panose="02020800000000000000" pitchFamily="18" charset="-128"/>
              </a:rPr>
              <a:t>　号　４９５８５９０１</a:t>
            </a:r>
          </a:p>
          <a:p>
            <a:r>
              <a:rPr lang="ja-JP" altLang="en-US" sz="1100" b="1" dirty="0" smtClean="0">
                <a:solidFill>
                  <a:schemeClr val="bg1"/>
                </a:solidFill>
                <a:latin typeface="HGS明朝B" panose="02020800000000000000" pitchFamily="18" charset="-128"/>
                <a:ea typeface="HGS明朝B" panose="02020800000000000000" pitchFamily="18" charset="-128"/>
              </a:rPr>
              <a:t>名義人</a:t>
            </a:r>
            <a:r>
              <a:rPr lang="ja-JP" altLang="en-US" sz="1100" b="1" dirty="0">
                <a:solidFill>
                  <a:schemeClr val="bg1"/>
                </a:solidFill>
                <a:latin typeface="HGS明朝B" panose="02020800000000000000" pitchFamily="18" charset="-128"/>
                <a:ea typeface="HGS明朝B" panose="02020800000000000000" pitchFamily="18" charset="-128"/>
              </a:rPr>
              <a:t>　トクヒ）</a:t>
            </a:r>
            <a:r>
              <a:rPr lang="ja-JP" altLang="en-US" sz="1100" b="1" dirty="0" smtClean="0">
                <a:solidFill>
                  <a:schemeClr val="bg1"/>
                </a:solidFill>
                <a:latin typeface="HGS明朝B" panose="02020800000000000000" pitchFamily="18" charset="-128"/>
                <a:ea typeface="HGS明朝B" panose="02020800000000000000" pitchFamily="18" charset="-128"/>
              </a:rPr>
              <a:t>ハママツコドモノココロヲササエルカイ</a:t>
            </a:r>
            <a:endParaRPr lang="en-US" altLang="ja-JP" sz="1100" b="1" dirty="0" smtClean="0">
              <a:solidFill>
                <a:schemeClr val="bg1"/>
              </a:solidFill>
              <a:latin typeface="HGS明朝B" panose="02020800000000000000" pitchFamily="18" charset="-128"/>
              <a:ea typeface="HGS明朝B" panose="02020800000000000000" pitchFamily="18" charset="-128"/>
            </a:endParaRPr>
          </a:p>
        </p:txBody>
      </p:sp>
      <p:sp>
        <p:nvSpPr>
          <p:cNvPr id="56" name="テキスト ボックス 55"/>
          <p:cNvSpPr txBox="1"/>
          <p:nvPr/>
        </p:nvSpPr>
        <p:spPr>
          <a:xfrm>
            <a:off x="439738" y="2893716"/>
            <a:ext cx="6896099" cy="4455066"/>
          </a:xfrm>
          <a:prstGeom prst="rect">
            <a:avLst/>
          </a:prstGeom>
          <a:noFill/>
        </p:spPr>
        <p:txBody>
          <a:bodyPr wrap="square" rtlCol="0">
            <a:spAutoFit/>
          </a:bodyPr>
          <a:lstStyle/>
          <a:p>
            <a:r>
              <a:rPr lang="ja-JP" altLang="en-US" sz="1050" dirty="0">
                <a:latin typeface="HGS明朝B" panose="02020800000000000000" pitchFamily="18" charset="-128"/>
                <a:ea typeface="HGS明朝B" panose="02020800000000000000" pitchFamily="18" charset="-128"/>
              </a:rPr>
              <a:t>ＮＰＯ法人 </a:t>
            </a:r>
          </a:p>
          <a:p>
            <a:r>
              <a:rPr lang="ja-JP" altLang="en-US" sz="1050" dirty="0">
                <a:latin typeface="HGS明朝B" panose="02020800000000000000" pitchFamily="18" charset="-128"/>
                <a:ea typeface="HGS明朝B" panose="02020800000000000000" pitchFamily="18" charset="-128"/>
              </a:rPr>
              <a:t>はままつ子どもの</a:t>
            </a:r>
            <a:r>
              <a:rPr lang="ja-JP" altLang="en-US" sz="1050" dirty="0" smtClean="0">
                <a:latin typeface="HGS明朝B" panose="02020800000000000000" pitchFamily="18" charset="-128"/>
                <a:ea typeface="HGS明朝B" panose="02020800000000000000" pitchFamily="18" charset="-128"/>
              </a:rPr>
              <a:t>こころを</a:t>
            </a:r>
            <a:r>
              <a:rPr lang="ja-JP" altLang="en-US" sz="1050" dirty="0">
                <a:latin typeface="HGS明朝B" panose="02020800000000000000" pitchFamily="18" charset="-128"/>
                <a:ea typeface="HGS明朝B" panose="02020800000000000000" pitchFamily="18" charset="-128"/>
              </a:rPr>
              <a:t>支える会「すまいる」について（</a:t>
            </a:r>
            <a:r>
              <a:rPr lang="en-US" altLang="ja-JP" sz="1050" dirty="0">
                <a:latin typeface="HGS明朝B" panose="02020800000000000000" pitchFamily="18" charset="-128"/>
                <a:ea typeface="HGS明朝B" panose="02020800000000000000" pitchFamily="18" charset="-128"/>
              </a:rPr>
              <a:t>H27.12</a:t>
            </a:r>
            <a:r>
              <a:rPr lang="ja-JP" altLang="en-US" sz="1050" dirty="0">
                <a:latin typeface="HGS明朝B" panose="02020800000000000000" pitchFamily="18" charset="-128"/>
                <a:ea typeface="HGS明朝B" panose="02020800000000000000" pitchFamily="18" charset="-128"/>
              </a:rPr>
              <a:t>設立）</a:t>
            </a:r>
          </a:p>
          <a:p>
            <a:r>
              <a:rPr lang="ja-JP" altLang="en-US" sz="1050" dirty="0">
                <a:latin typeface="HGS明朝B" panose="02020800000000000000" pitchFamily="18" charset="-128"/>
                <a:ea typeface="HGS明朝B" panose="02020800000000000000" pitchFamily="18" charset="-128"/>
              </a:rPr>
              <a:t>　　　　　　　　</a:t>
            </a:r>
            <a:r>
              <a:rPr lang="ja-JP" altLang="en-US" sz="1050" dirty="0" smtClean="0">
                <a:latin typeface="HGS明朝B" panose="02020800000000000000" pitchFamily="18" charset="-128"/>
                <a:ea typeface="HGS明朝B" panose="02020800000000000000" pitchFamily="18" charset="-128"/>
              </a:rPr>
              <a:t>                         　はま</a:t>
            </a:r>
            <a:r>
              <a:rPr lang="ja-JP" altLang="en-US" sz="1050" dirty="0">
                <a:latin typeface="HGS明朝B" panose="02020800000000000000" pitchFamily="18" charset="-128"/>
                <a:ea typeface="HGS明朝B" panose="02020800000000000000" pitchFamily="18" charset="-128"/>
              </a:rPr>
              <a:t>ま</a:t>
            </a:r>
            <a:r>
              <a:rPr lang="ja-JP" altLang="en-US" sz="1050" dirty="0" err="1">
                <a:latin typeface="HGS明朝B" panose="02020800000000000000" pitchFamily="18" charset="-128"/>
                <a:ea typeface="HGS明朝B" panose="02020800000000000000" pitchFamily="18" charset="-128"/>
              </a:rPr>
              <a:t>つ</a:t>
            </a:r>
            <a:r>
              <a:rPr lang="ja-JP" altLang="en-US" sz="1050" dirty="0">
                <a:latin typeface="HGS明朝B" panose="02020800000000000000" pitchFamily="18" charset="-128"/>
                <a:ea typeface="HGS明朝B" panose="02020800000000000000" pitchFamily="18" charset="-128"/>
              </a:rPr>
              <a:t>子どものこころを支える会</a:t>
            </a:r>
          </a:p>
          <a:p>
            <a:r>
              <a:rPr lang="ja-JP" altLang="en-US" sz="1050" dirty="0">
                <a:latin typeface="HGS明朝B" panose="02020800000000000000" pitchFamily="18" charset="-128"/>
                <a:ea typeface="HGS明朝B" panose="02020800000000000000" pitchFamily="18" charset="-128"/>
              </a:rPr>
              <a:t>                </a:t>
            </a:r>
            <a:r>
              <a:rPr lang="ja-JP" altLang="en-US" sz="1050" dirty="0" smtClean="0">
                <a:latin typeface="HGS明朝B" panose="02020800000000000000" pitchFamily="18" charset="-128"/>
                <a:ea typeface="HGS明朝B" panose="02020800000000000000" pitchFamily="18" charset="-128"/>
              </a:rPr>
              <a:t>               </a:t>
            </a:r>
            <a:r>
              <a:rPr lang="ja-JP" altLang="en-US" sz="1050" dirty="0">
                <a:latin typeface="HGS明朝B" panose="02020800000000000000" pitchFamily="18" charset="-128"/>
                <a:ea typeface="HGS明朝B" panose="02020800000000000000" pitchFamily="18" charset="-128"/>
              </a:rPr>
              <a:t>　</a:t>
            </a:r>
            <a:r>
              <a:rPr lang="ja-JP" altLang="en-US" sz="1050" dirty="0" smtClean="0">
                <a:latin typeface="HGS明朝B" panose="02020800000000000000" pitchFamily="18" charset="-128"/>
                <a:ea typeface="HGS明朝B" panose="02020800000000000000" pitchFamily="18" charset="-128"/>
              </a:rPr>
              <a:t>   　　　　　　 </a:t>
            </a:r>
            <a:r>
              <a:rPr lang="ja-JP" altLang="en-US" sz="1050" dirty="0">
                <a:latin typeface="HGS明朝B" panose="02020800000000000000" pitchFamily="18" charset="-128"/>
                <a:ea typeface="HGS明朝B" panose="02020800000000000000" pitchFamily="18" charset="-128"/>
              </a:rPr>
              <a:t> </a:t>
            </a:r>
            <a:r>
              <a:rPr lang="ja-JP" altLang="en-US" sz="1050" dirty="0" smtClean="0">
                <a:latin typeface="HGS明朝B" panose="02020800000000000000" pitchFamily="18" charset="-128"/>
                <a:ea typeface="HGS明朝B" panose="02020800000000000000" pitchFamily="18" charset="-128"/>
              </a:rPr>
              <a:t>   代表</a:t>
            </a:r>
            <a:r>
              <a:rPr lang="ja-JP" altLang="en-US" sz="1050" dirty="0">
                <a:latin typeface="HGS明朝B" panose="02020800000000000000" pitchFamily="18" charset="-128"/>
                <a:ea typeface="HGS明朝B" panose="02020800000000000000" pitchFamily="18" charset="-128"/>
              </a:rPr>
              <a:t>理事　　</a:t>
            </a:r>
            <a:r>
              <a:rPr lang="ja-JP" altLang="en-US" sz="1050" dirty="0" smtClean="0">
                <a:latin typeface="HGS明朝B" panose="02020800000000000000" pitchFamily="18" charset="-128"/>
                <a:ea typeface="HGS明朝B" panose="02020800000000000000" pitchFamily="18" charset="-128"/>
              </a:rPr>
              <a:t>太田　哲嗣</a:t>
            </a:r>
            <a:endParaRPr lang="en-US" altLang="ja-JP" sz="1050" dirty="0" smtClean="0">
              <a:latin typeface="HGS明朝B" panose="02020800000000000000" pitchFamily="18" charset="-128"/>
              <a:ea typeface="HGS明朝B" panose="02020800000000000000" pitchFamily="18" charset="-128"/>
            </a:endParaRPr>
          </a:p>
          <a:p>
            <a:r>
              <a:rPr lang="ja-JP" altLang="en-US" sz="1050" dirty="0">
                <a:latin typeface="HGS明朝B" panose="02020800000000000000" pitchFamily="18" charset="-128"/>
                <a:ea typeface="HGS明朝B" panose="02020800000000000000" pitchFamily="18" charset="-128"/>
              </a:rPr>
              <a:t>　　　　　　　　　　　　　　　　　　　　　 　　</a:t>
            </a:r>
          </a:p>
          <a:p>
            <a:r>
              <a:rPr lang="ja-JP" altLang="en-US" sz="1050" dirty="0">
                <a:latin typeface="HGS明朝B" panose="02020800000000000000" pitchFamily="18" charset="-128"/>
                <a:ea typeface="HGS明朝B" panose="02020800000000000000" pitchFamily="18" charset="-128"/>
              </a:rPr>
              <a:t>　今、子どもたちは本当に大変な時代を生きていると思われます。日本の子育て文化は崩れつつあり、人間関係の希薄化、母子の孤立、仮想世界、虐待など、子どもが育つ環境は悪化の一途を辿っています。</a:t>
            </a:r>
          </a:p>
          <a:p>
            <a:r>
              <a:rPr lang="ja-JP" altLang="en-US" sz="1050" dirty="0" smtClean="0">
                <a:latin typeface="HGS明朝B" panose="02020800000000000000" pitchFamily="18" charset="-128"/>
                <a:ea typeface="HGS明朝B" panose="02020800000000000000" pitchFamily="18" charset="-128"/>
              </a:rPr>
              <a:t>　この</a:t>
            </a:r>
            <a:r>
              <a:rPr lang="ja-JP" altLang="en-US" sz="1050" dirty="0">
                <a:latin typeface="HGS明朝B" panose="02020800000000000000" pitchFamily="18" charset="-128"/>
                <a:ea typeface="HGS明朝B" panose="02020800000000000000" pitchFamily="18" charset="-128"/>
              </a:rPr>
              <a:t>ような状況下、浜松市の地域から教育を支えていこうと、日々子どもたちと向き合い関わっている有志により勉強会が立ち上がりました。教育、福祉、行政など、様々な立場から、地域の子どもや教育の現状と課題について話題提供、議論が行われました。その中から、改めて現代の子どもたちの姿が浮き彫りとなり、地域で子どもや教育を支える実効的なネットワークを構築していく必要があるとの結論に達しました。そして、地域が教育をバックアップできるようなＮＰＯを設立することが急務であると</a:t>
            </a:r>
            <a:r>
              <a:rPr lang="ja-JP" altLang="en-US" sz="1050" dirty="0" smtClean="0">
                <a:latin typeface="HGS明朝B" panose="02020800000000000000" pitchFamily="18" charset="-128"/>
                <a:ea typeface="HGS明朝B" panose="02020800000000000000" pitchFamily="18" charset="-128"/>
              </a:rPr>
              <a:t>考え、準備</a:t>
            </a:r>
            <a:r>
              <a:rPr lang="ja-JP" altLang="en-US" sz="1050" dirty="0">
                <a:latin typeface="HGS明朝B" panose="02020800000000000000" pitchFamily="18" charset="-128"/>
                <a:ea typeface="HGS明朝B" panose="02020800000000000000" pitchFamily="18" charset="-128"/>
              </a:rPr>
              <a:t>を進めてきた結果、平成２７年１２月２４日に正式に設立されました。</a:t>
            </a:r>
          </a:p>
          <a:p>
            <a:r>
              <a:rPr lang="ja-JP" altLang="en-US" sz="1050" dirty="0">
                <a:latin typeface="HGS明朝B" panose="02020800000000000000" pitchFamily="18" charset="-128"/>
                <a:ea typeface="HGS明朝B" panose="02020800000000000000" pitchFamily="18" charset="-128"/>
              </a:rPr>
              <a:t>　ＮＰＯの名称を「はまま</a:t>
            </a:r>
            <a:r>
              <a:rPr lang="ja-JP" altLang="en-US" sz="1050" dirty="0" err="1">
                <a:latin typeface="HGS明朝B" panose="02020800000000000000" pitchFamily="18" charset="-128"/>
                <a:ea typeface="HGS明朝B" panose="02020800000000000000" pitchFamily="18" charset="-128"/>
              </a:rPr>
              <a:t>つ</a:t>
            </a:r>
            <a:r>
              <a:rPr lang="ja-JP" altLang="en-US" sz="1050" dirty="0">
                <a:latin typeface="HGS明朝B" panose="02020800000000000000" pitchFamily="18" charset="-128"/>
                <a:ea typeface="HGS明朝B" panose="02020800000000000000" pitchFamily="18" charset="-128"/>
              </a:rPr>
              <a:t>子どものこころを支える</a:t>
            </a:r>
            <a:r>
              <a:rPr lang="ja-JP" altLang="en-US" sz="1050" dirty="0" smtClean="0">
                <a:latin typeface="HGS明朝B" panose="02020800000000000000" pitchFamily="18" charset="-128"/>
                <a:ea typeface="HGS明朝B" panose="02020800000000000000" pitchFamily="18" charset="-128"/>
              </a:rPr>
              <a:t>会（すまいる）」</a:t>
            </a:r>
            <a:r>
              <a:rPr lang="ja-JP" altLang="en-US" sz="1050" dirty="0">
                <a:latin typeface="HGS明朝B" panose="02020800000000000000" pitchFamily="18" charset="-128"/>
                <a:ea typeface="HGS明朝B" panose="02020800000000000000" pitchFamily="18" charset="-128"/>
              </a:rPr>
              <a:t>とし、すべての子どもの幸せを願い、子どもの成長する力を信じてこころの育ちを支援していくことにより、「すべての子どもの</a:t>
            </a:r>
            <a:r>
              <a:rPr lang="en-US" altLang="ja-JP" sz="1050" dirty="0">
                <a:latin typeface="HGS明朝B" panose="02020800000000000000" pitchFamily="18" charset="-128"/>
                <a:ea typeface="HGS明朝B" panose="02020800000000000000" pitchFamily="18" charset="-128"/>
              </a:rPr>
              <a:t>『</a:t>
            </a:r>
            <a:r>
              <a:rPr lang="ja-JP" altLang="en-US" sz="1050" dirty="0">
                <a:latin typeface="HGS明朝B" panose="02020800000000000000" pitchFamily="18" charset="-128"/>
                <a:ea typeface="HGS明朝B" panose="02020800000000000000" pitchFamily="18" charset="-128"/>
              </a:rPr>
              <a:t>生きる</a:t>
            </a:r>
            <a:r>
              <a:rPr lang="en-US" altLang="ja-JP" sz="1050" dirty="0">
                <a:latin typeface="HGS明朝B" panose="02020800000000000000" pitchFamily="18" charset="-128"/>
                <a:ea typeface="HGS明朝B" panose="02020800000000000000" pitchFamily="18" charset="-128"/>
              </a:rPr>
              <a:t>』</a:t>
            </a:r>
            <a:r>
              <a:rPr lang="ja-JP" altLang="en-US" sz="1050" dirty="0">
                <a:latin typeface="HGS明朝B" panose="02020800000000000000" pitchFamily="18" charset="-128"/>
                <a:ea typeface="HGS明朝B" panose="02020800000000000000" pitchFamily="18" charset="-128"/>
              </a:rPr>
              <a:t>を守る」という理念の下、次のように活動を展開していきます。</a:t>
            </a:r>
          </a:p>
          <a:p>
            <a:r>
              <a:rPr lang="ja-JP" altLang="en-US" sz="1050" dirty="0" smtClean="0">
                <a:latin typeface="HGS明朝B" panose="02020800000000000000" pitchFamily="18" charset="-128"/>
                <a:ea typeface="HGS明朝B" panose="02020800000000000000" pitchFamily="18" charset="-128"/>
              </a:rPr>
              <a:t>　　　　（</a:t>
            </a:r>
            <a:r>
              <a:rPr lang="ja-JP" altLang="en-US" sz="1050" dirty="0">
                <a:latin typeface="HGS明朝B" panose="02020800000000000000" pitchFamily="18" charset="-128"/>
                <a:ea typeface="HGS明朝B" panose="02020800000000000000" pitchFamily="18" charset="-128"/>
              </a:rPr>
              <a:t>１）目的</a:t>
            </a:r>
          </a:p>
          <a:p>
            <a:r>
              <a:rPr lang="ja-JP" altLang="en-US" sz="1050" dirty="0" smtClean="0">
                <a:latin typeface="HGS明朝B" panose="02020800000000000000" pitchFamily="18" charset="-128"/>
                <a:ea typeface="HGS明朝B" panose="02020800000000000000" pitchFamily="18" charset="-128"/>
              </a:rPr>
              <a:t> 　　　　　  ・</a:t>
            </a:r>
            <a:r>
              <a:rPr lang="ja-JP" altLang="en-US" sz="1050" dirty="0">
                <a:latin typeface="HGS明朝B" panose="02020800000000000000" pitchFamily="18" charset="-128"/>
                <a:ea typeface="HGS明朝B" panose="02020800000000000000" pitchFamily="18" charset="-128"/>
              </a:rPr>
              <a:t>子どもが安心して生活できる居場所づくり</a:t>
            </a:r>
          </a:p>
          <a:p>
            <a:r>
              <a:rPr lang="ja-JP" altLang="en-US" sz="1050" dirty="0" smtClean="0">
                <a:latin typeface="HGS明朝B" panose="02020800000000000000" pitchFamily="18" charset="-128"/>
                <a:ea typeface="HGS明朝B" panose="02020800000000000000" pitchFamily="18" charset="-128"/>
              </a:rPr>
              <a:t> 　　　　　  ・</a:t>
            </a:r>
            <a:r>
              <a:rPr lang="ja-JP" altLang="en-US" sz="1050" dirty="0">
                <a:latin typeface="HGS明朝B" panose="02020800000000000000" pitchFamily="18" charset="-128"/>
                <a:ea typeface="HGS明朝B" panose="02020800000000000000" pitchFamily="18" charset="-128"/>
              </a:rPr>
              <a:t>不登校児童生徒の救いとなる再登校、将来につながる再登校の推進</a:t>
            </a:r>
          </a:p>
          <a:p>
            <a:r>
              <a:rPr lang="ja-JP" altLang="en-US" sz="1050" dirty="0" smtClean="0">
                <a:latin typeface="HGS明朝B" panose="02020800000000000000" pitchFamily="18" charset="-128"/>
                <a:ea typeface="HGS明朝B" panose="02020800000000000000" pitchFamily="18" charset="-128"/>
              </a:rPr>
              <a:t>  　　　　　 ・</a:t>
            </a:r>
            <a:r>
              <a:rPr lang="ja-JP" altLang="en-US" sz="1050" dirty="0">
                <a:latin typeface="HGS明朝B" panose="02020800000000000000" pitchFamily="18" charset="-128"/>
                <a:ea typeface="HGS明朝B" panose="02020800000000000000" pitchFamily="18" charset="-128"/>
              </a:rPr>
              <a:t>関係機関との連携及び提言</a:t>
            </a:r>
          </a:p>
          <a:p>
            <a:r>
              <a:rPr lang="ja-JP" altLang="en-US" sz="1050" dirty="0" smtClean="0">
                <a:latin typeface="HGS明朝B" panose="02020800000000000000" pitchFamily="18" charset="-128"/>
                <a:ea typeface="HGS明朝B" panose="02020800000000000000" pitchFamily="18" charset="-128"/>
              </a:rPr>
              <a:t>　　　　（２</a:t>
            </a:r>
            <a:r>
              <a:rPr lang="en-US" altLang="ja-JP" sz="1050" dirty="0" smtClean="0">
                <a:latin typeface="HGS明朝B" panose="02020800000000000000" pitchFamily="18" charset="-128"/>
                <a:ea typeface="HGS明朝B" panose="02020800000000000000" pitchFamily="18" charset="-128"/>
              </a:rPr>
              <a:t>)</a:t>
            </a:r>
            <a:r>
              <a:rPr lang="ja-JP" altLang="en-US" sz="1050" dirty="0">
                <a:latin typeface="HGS明朝B" panose="02020800000000000000" pitchFamily="18" charset="-128"/>
                <a:ea typeface="HGS明朝B" panose="02020800000000000000" pitchFamily="18" charset="-128"/>
              </a:rPr>
              <a:t> </a:t>
            </a:r>
            <a:r>
              <a:rPr lang="ja-JP" altLang="en-US" sz="1050" dirty="0" smtClean="0">
                <a:latin typeface="HGS明朝B" panose="02020800000000000000" pitchFamily="18" charset="-128"/>
                <a:ea typeface="HGS明朝B" panose="02020800000000000000" pitchFamily="18" charset="-128"/>
              </a:rPr>
              <a:t> 主な対象</a:t>
            </a:r>
            <a:endParaRPr lang="ja-JP" altLang="en-US" sz="1050" dirty="0">
              <a:latin typeface="HGS明朝B" panose="02020800000000000000" pitchFamily="18" charset="-128"/>
              <a:ea typeface="HGS明朝B" panose="02020800000000000000" pitchFamily="18" charset="-128"/>
            </a:endParaRPr>
          </a:p>
          <a:p>
            <a:r>
              <a:rPr lang="ja-JP" altLang="en-US" sz="1050" dirty="0">
                <a:latin typeface="HGS明朝B" panose="02020800000000000000" pitchFamily="18" charset="-128"/>
                <a:ea typeface="HGS明朝B" panose="02020800000000000000" pitchFamily="18" charset="-128"/>
              </a:rPr>
              <a:t>　</a:t>
            </a:r>
            <a:r>
              <a:rPr lang="ja-JP" altLang="en-US" sz="1050" dirty="0" smtClean="0">
                <a:latin typeface="HGS明朝B" panose="02020800000000000000" pitchFamily="18" charset="-128"/>
                <a:ea typeface="HGS明朝B" panose="02020800000000000000" pitchFamily="18" charset="-128"/>
              </a:rPr>
              <a:t>　　　　　</a:t>
            </a:r>
            <a:r>
              <a:rPr lang="ja-JP" altLang="en-US" sz="1050" dirty="0">
                <a:latin typeface="HGS明朝B" panose="02020800000000000000" pitchFamily="18" charset="-128"/>
                <a:ea typeface="HGS明朝B" panose="02020800000000000000" pitchFamily="18" charset="-128"/>
              </a:rPr>
              <a:t>　</a:t>
            </a:r>
            <a:r>
              <a:rPr lang="ja-JP" altLang="en-US" sz="1050" dirty="0" smtClean="0">
                <a:latin typeface="HGS明朝B" panose="02020800000000000000" pitchFamily="18" charset="-128"/>
                <a:ea typeface="HGS明朝B" panose="02020800000000000000" pitchFamily="18" charset="-128"/>
              </a:rPr>
              <a:t>浜松</a:t>
            </a:r>
            <a:r>
              <a:rPr lang="ja-JP" altLang="en-US" sz="1050" dirty="0">
                <a:latin typeface="HGS明朝B" panose="02020800000000000000" pitchFamily="18" charset="-128"/>
                <a:ea typeface="HGS明朝B" panose="02020800000000000000" pitchFamily="18" charset="-128"/>
              </a:rPr>
              <a:t>市内のすべて</a:t>
            </a:r>
            <a:r>
              <a:rPr lang="ja-JP" altLang="en-US" sz="1050" dirty="0" smtClean="0">
                <a:latin typeface="HGS明朝B" panose="02020800000000000000" pitchFamily="18" charset="-128"/>
                <a:ea typeface="HGS明朝B" panose="02020800000000000000" pitchFamily="18" charset="-128"/>
              </a:rPr>
              <a:t>の子ども及び</a:t>
            </a:r>
            <a:r>
              <a:rPr lang="ja-JP" altLang="en-US" sz="1050" dirty="0">
                <a:latin typeface="HGS明朝B" panose="02020800000000000000" pitchFamily="18" charset="-128"/>
                <a:ea typeface="HGS明朝B" panose="02020800000000000000" pitchFamily="18" charset="-128"/>
              </a:rPr>
              <a:t>その保護者</a:t>
            </a:r>
          </a:p>
          <a:p>
            <a:r>
              <a:rPr lang="ja-JP" altLang="en-US" sz="1050" dirty="0" smtClean="0">
                <a:latin typeface="HGS明朝B" panose="02020800000000000000" pitchFamily="18" charset="-128"/>
                <a:ea typeface="HGS明朝B" panose="02020800000000000000" pitchFamily="18" charset="-128"/>
              </a:rPr>
              <a:t>　　　　（</a:t>
            </a:r>
            <a:r>
              <a:rPr lang="ja-JP" altLang="en-US" sz="1050" dirty="0">
                <a:latin typeface="HGS明朝B" panose="02020800000000000000" pitchFamily="18" charset="-128"/>
                <a:ea typeface="HGS明朝B" panose="02020800000000000000" pitchFamily="18" charset="-128"/>
              </a:rPr>
              <a:t>３）主な</a:t>
            </a:r>
            <a:r>
              <a:rPr lang="ja-JP" altLang="en-US" sz="1050" dirty="0" smtClean="0">
                <a:latin typeface="HGS明朝B" panose="02020800000000000000" pitchFamily="18" charset="-128"/>
                <a:ea typeface="HGS明朝B" panose="02020800000000000000" pitchFamily="18" charset="-128"/>
              </a:rPr>
              <a:t>活動</a:t>
            </a:r>
            <a:endParaRPr lang="en-US" altLang="ja-JP" sz="1050" dirty="0" smtClean="0">
              <a:latin typeface="HGS明朝B" panose="02020800000000000000" pitchFamily="18" charset="-128"/>
              <a:ea typeface="HGS明朝B" panose="02020800000000000000" pitchFamily="18" charset="-128"/>
            </a:endParaRPr>
          </a:p>
          <a:p>
            <a:r>
              <a:rPr lang="ja-JP" altLang="en-US" sz="1050" dirty="0">
                <a:latin typeface="HGS明朝B" panose="02020800000000000000" pitchFamily="18" charset="-128"/>
                <a:ea typeface="HGS明朝B" panose="02020800000000000000" pitchFamily="18" charset="-128"/>
              </a:rPr>
              <a:t>　</a:t>
            </a:r>
            <a:r>
              <a:rPr lang="ja-JP" altLang="en-US" sz="1050" dirty="0" smtClean="0">
                <a:latin typeface="HGS明朝B" panose="02020800000000000000" pitchFamily="18" charset="-128"/>
                <a:ea typeface="HGS明朝B" panose="02020800000000000000" pitchFamily="18" charset="-128"/>
              </a:rPr>
              <a:t>　　　　</a:t>
            </a:r>
            <a:r>
              <a:rPr lang="ja-JP" altLang="en-US" sz="1050" dirty="0">
                <a:latin typeface="HGS明朝B" panose="02020800000000000000" pitchFamily="18" charset="-128"/>
                <a:ea typeface="HGS明朝B" panose="02020800000000000000" pitchFamily="18" charset="-128"/>
              </a:rPr>
              <a:t>　</a:t>
            </a:r>
            <a:r>
              <a:rPr lang="ja-JP" altLang="en-US" sz="1050" dirty="0" smtClean="0">
                <a:latin typeface="HGS明朝B" panose="02020800000000000000" pitchFamily="18" charset="-128"/>
                <a:ea typeface="HGS明朝B" panose="02020800000000000000" pitchFamily="18" charset="-128"/>
              </a:rPr>
              <a:t>・</a:t>
            </a:r>
            <a:r>
              <a:rPr lang="ja-JP" altLang="en-US" sz="1050" dirty="0">
                <a:latin typeface="HGS明朝B" panose="02020800000000000000" pitchFamily="18" charset="-128"/>
                <a:ea typeface="HGS明朝B" panose="02020800000000000000" pitchFamily="18" charset="-128"/>
              </a:rPr>
              <a:t>不登校児童生徒への支援</a:t>
            </a:r>
          </a:p>
          <a:p>
            <a:r>
              <a:rPr lang="ja-JP" altLang="en-US" sz="1050" dirty="0">
                <a:latin typeface="HGS明朝B" panose="02020800000000000000" pitchFamily="18" charset="-128"/>
                <a:ea typeface="HGS明朝B" panose="02020800000000000000" pitchFamily="18" charset="-128"/>
              </a:rPr>
              <a:t>　</a:t>
            </a:r>
            <a:r>
              <a:rPr lang="ja-JP" altLang="en-US" sz="1050" dirty="0" smtClean="0">
                <a:latin typeface="HGS明朝B" panose="02020800000000000000" pitchFamily="18" charset="-128"/>
                <a:ea typeface="HGS明朝B" panose="02020800000000000000" pitchFamily="18" charset="-128"/>
              </a:rPr>
              <a:t>　　　　</a:t>
            </a:r>
            <a:r>
              <a:rPr lang="ja-JP" altLang="en-US" sz="1050" dirty="0">
                <a:latin typeface="HGS明朝B" panose="02020800000000000000" pitchFamily="18" charset="-128"/>
                <a:ea typeface="HGS明朝B" panose="02020800000000000000" pitchFamily="18" charset="-128"/>
              </a:rPr>
              <a:t>　・発達が心配される子どもへの支援（</a:t>
            </a:r>
            <a:r>
              <a:rPr lang="ja-JP" altLang="en-US" sz="1050" dirty="0" smtClean="0">
                <a:latin typeface="HGS明朝B" panose="02020800000000000000" pitchFamily="18" charset="-128"/>
                <a:ea typeface="HGS明朝B" panose="02020800000000000000" pitchFamily="18" charset="-128"/>
              </a:rPr>
              <a:t>登校・登園して</a:t>
            </a:r>
            <a:r>
              <a:rPr lang="ja-JP" altLang="en-US" sz="1050" dirty="0">
                <a:latin typeface="HGS明朝B" panose="02020800000000000000" pitchFamily="18" charset="-128"/>
                <a:ea typeface="HGS明朝B" panose="02020800000000000000" pitchFamily="18" charset="-128"/>
              </a:rPr>
              <a:t>いるが不適応状態の子ども）</a:t>
            </a:r>
          </a:p>
          <a:p>
            <a:r>
              <a:rPr lang="ja-JP" altLang="en-US" sz="1050" dirty="0">
                <a:latin typeface="HGS明朝B" panose="02020800000000000000" pitchFamily="18" charset="-128"/>
                <a:ea typeface="HGS明朝B" panose="02020800000000000000" pitchFamily="18" charset="-128"/>
              </a:rPr>
              <a:t>　</a:t>
            </a:r>
            <a:r>
              <a:rPr lang="ja-JP" altLang="en-US" sz="1050" dirty="0" smtClean="0">
                <a:latin typeface="HGS明朝B" panose="02020800000000000000" pitchFamily="18" charset="-128"/>
                <a:ea typeface="HGS明朝B" panose="02020800000000000000" pitchFamily="18" charset="-128"/>
              </a:rPr>
              <a:t>　　　　</a:t>
            </a:r>
            <a:r>
              <a:rPr lang="ja-JP" altLang="en-US" sz="1050" dirty="0">
                <a:latin typeface="HGS明朝B" panose="02020800000000000000" pitchFamily="18" charset="-128"/>
                <a:ea typeface="HGS明朝B" panose="02020800000000000000" pitchFamily="18" charset="-128"/>
              </a:rPr>
              <a:t>　・放課後家庭外で過ごす子どもへの支援</a:t>
            </a:r>
          </a:p>
          <a:p>
            <a:r>
              <a:rPr lang="ja-JP" altLang="en-US" sz="1050" dirty="0">
                <a:latin typeface="HGS明朝B" panose="02020800000000000000" pitchFamily="18" charset="-128"/>
                <a:ea typeface="HGS明朝B" panose="02020800000000000000" pitchFamily="18" charset="-128"/>
              </a:rPr>
              <a:t>　　</a:t>
            </a:r>
            <a:r>
              <a:rPr lang="ja-JP" altLang="en-US" sz="1050" dirty="0" smtClean="0">
                <a:latin typeface="HGS明朝B" panose="02020800000000000000" pitchFamily="18" charset="-128"/>
                <a:ea typeface="HGS明朝B" panose="02020800000000000000" pitchFamily="18" charset="-128"/>
              </a:rPr>
              <a:t>　　　　・</a:t>
            </a:r>
            <a:r>
              <a:rPr lang="ja-JP" altLang="en-US" sz="1050" dirty="0">
                <a:latin typeface="HGS明朝B" panose="02020800000000000000" pitchFamily="18" charset="-128"/>
                <a:ea typeface="HGS明朝B" panose="02020800000000000000" pitchFamily="18" charset="-128"/>
              </a:rPr>
              <a:t>人材育成、研修　等</a:t>
            </a:r>
          </a:p>
        </p:txBody>
      </p:sp>
      <p:pic>
        <p:nvPicPr>
          <p:cNvPr id="1042" name="Picture 18" descr="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8379231"/>
            <a:ext cx="800100" cy="790343"/>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254347" y="260737"/>
            <a:ext cx="1930698" cy="307777"/>
          </a:xfrm>
          <a:prstGeom prst="rect">
            <a:avLst/>
          </a:prstGeom>
          <a:noFill/>
        </p:spPr>
        <p:txBody>
          <a:bodyPr wrap="square" rtlCol="0">
            <a:spAutoFit/>
          </a:bodyPr>
          <a:lstStyle/>
          <a:p>
            <a:r>
              <a:rPr lang="en-US" altLang="ja-JP" sz="1400" b="1" dirty="0" smtClean="0">
                <a:latin typeface="AR P丸ゴシック体M" panose="020B0600010101010101" pitchFamily="50" charset="-128"/>
                <a:ea typeface="AR P丸ゴシック体M" panose="020B0600010101010101" pitchFamily="50" charset="-128"/>
              </a:rPr>
              <a:t>&lt;</a:t>
            </a:r>
            <a:r>
              <a:rPr lang="ja-JP" altLang="en-US" sz="1400" b="1" dirty="0" smtClean="0">
                <a:latin typeface="AR P丸ゴシック体M" panose="020B0600010101010101" pitchFamily="50" charset="-128"/>
                <a:ea typeface="AR P丸ゴシック体M" panose="020B0600010101010101" pitchFamily="50" charset="-128"/>
              </a:rPr>
              <a:t>会場までのご案内</a:t>
            </a:r>
            <a:r>
              <a:rPr lang="en-US" altLang="ja-JP" sz="1400" b="1" dirty="0" smtClean="0">
                <a:latin typeface="AR P丸ゴシック体M" panose="020B0600010101010101" pitchFamily="50" charset="-128"/>
                <a:ea typeface="AR P丸ゴシック体M" panose="020B0600010101010101" pitchFamily="50" charset="-128"/>
              </a:rPr>
              <a:t>&gt;</a:t>
            </a:r>
            <a:endParaRPr kumimoji="1" lang="ja-JP" altLang="en-US" sz="1400" b="1" dirty="0">
              <a:latin typeface="AR P丸ゴシック体M" panose="020B0600010101010101" pitchFamily="50" charset="-128"/>
              <a:ea typeface="AR P丸ゴシック体M" panose="020B0600010101010101" pitchFamily="50" charset="-128"/>
            </a:endParaRPr>
          </a:p>
        </p:txBody>
      </p:sp>
      <p:sp>
        <p:nvSpPr>
          <p:cNvPr id="29" name="テキスト ボックス 28"/>
          <p:cNvSpPr txBox="1"/>
          <p:nvPr/>
        </p:nvSpPr>
        <p:spPr>
          <a:xfrm>
            <a:off x="5084764" y="606614"/>
            <a:ext cx="2363786" cy="1446550"/>
          </a:xfrm>
          <a:prstGeom prst="rect">
            <a:avLst/>
          </a:prstGeom>
          <a:noFill/>
        </p:spPr>
        <p:txBody>
          <a:bodyPr wrap="square" rtlCol="0">
            <a:spAutoFit/>
          </a:bodyPr>
          <a:lstStyle/>
          <a:p>
            <a:r>
              <a:rPr lang="ja-JP" altLang="en-US" sz="1100" dirty="0" smtClean="0">
                <a:latin typeface="AR P丸ゴシック体M" panose="020B0600010101010101" pitchFamily="50" charset="-128"/>
                <a:ea typeface="AR P丸ゴシック体M" panose="020B0600010101010101" pitchFamily="50" charset="-128"/>
              </a:rPr>
              <a:t>・遠州鉄道をご利用の方は、</a:t>
            </a:r>
            <a:r>
              <a:rPr lang="en-US" altLang="ja-JP" sz="1100" dirty="0" smtClean="0">
                <a:latin typeface="AR P丸ゴシック体M" panose="020B0600010101010101" pitchFamily="50" charset="-128"/>
                <a:ea typeface="AR P丸ゴシック体M" panose="020B0600010101010101" pitchFamily="50" charset="-128"/>
              </a:rPr>
              <a:t>…</a:t>
            </a:r>
          </a:p>
          <a:p>
            <a:r>
              <a:rPr lang="zh-TW" altLang="en-US" sz="1100" dirty="0" smtClean="0">
                <a:latin typeface="AR P丸ゴシック体M" panose="020B0600010101010101" pitchFamily="50" charset="-128"/>
                <a:ea typeface="AR P丸ゴシック体M" panose="020B0600010101010101" pitchFamily="50" charset="-128"/>
              </a:rPr>
              <a:t> </a:t>
            </a:r>
            <a:r>
              <a:rPr lang="zh-TW" altLang="en-US" sz="1100" dirty="0">
                <a:latin typeface="AR P丸ゴシック体M" panose="020B0600010101010101" pitchFamily="50" charset="-128"/>
                <a:ea typeface="AR P丸ゴシック体M" panose="020B0600010101010101" pitchFamily="50" charset="-128"/>
              </a:rPr>
              <a:t>「遠州</a:t>
            </a:r>
            <a:r>
              <a:rPr lang="zh-TW" altLang="en-US" sz="1100" dirty="0" smtClean="0">
                <a:latin typeface="AR P丸ゴシック体M" panose="020B0600010101010101" pitchFamily="50" charset="-128"/>
                <a:ea typeface="AR P丸ゴシック体M" panose="020B0600010101010101" pitchFamily="50" charset="-128"/>
              </a:rPr>
              <a:t>病院</a:t>
            </a:r>
            <a:r>
              <a:rPr lang="ja-JP" altLang="en-US" sz="1100" dirty="0" smtClean="0">
                <a:latin typeface="AR P丸ゴシック体M" panose="020B0600010101010101" pitchFamily="50" charset="-128"/>
                <a:ea typeface="AR P丸ゴシック体M" panose="020B0600010101010101" pitchFamily="50" charset="-128"/>
              </a:rPr>
              <a:t>駅</a:t>
            </a:r>
            <a:r>
              <a:rPr lang="zh-TW" altLang="en-US" sz="1100" dirty="0" smtClean="0">
                <a:latin typeface="AR P丸ゴシック体M" panose="020B0600010101010101" pitchFamily="50" charset="-128"/>
                <a:ea typeface="AR P丸ゴシック体M" panose="020B0600010101010101" pitchFamily="50" charset="-128"/>
              </a:rPr>
              <a:t>」</a:t>
            </a:r>
            <a:r>
              <a:rPr lang="zh-TW" altLang="en-US" sz="1100" dirty="0">
                <a:latin typeface="AR P丸ゴシック体M" panose="020B0600010101010101" pitchFamily="50" charset="-128"/>
                <a:ea typeface="AR P丸ゴシック体M" panose="020B0600010101010101" pitchFamily="50" charset="-128"/>
              </a:rPr>
              <a:t>下車、徒歩</a:t>
            </a:r>
            <a:r>
              <a:rPr lang="en-US" altLang="zh-TW" sz="1100" dirty="0">
                <a:latin typeface="AR P丸ゴシック体M" panose="020B0600010101010101" pitchFamily="50" charset="-128"/>
                <a:ea typeface="AR P丸ゴシック体M" panose="020B0600010101010101" pitchFamily="50" charset="-128"/>
              </a:rPr>
              <a:t>2</a:t>
            </a:r>
            <a:r>
              <a:rPr lang="zh-TW" altLang="en-US" sz="1100" dirty="0">
                <a:latin typeface="AR P丸ゴシック体M" panose="020B0600010101010101" pitchFamily="50" charset="-128"/>
                <a:ea typeface="AR P丸ゴシック体M" panose="020B0600010101010101" pitchFamily="50" charset="-128"/>
              </a:rPr>
              <a:t>分</a:t>
            </a:r>
          </a:p>
          <a:p>
            <a:r>
              <a:rPr lang="ja-JP" altLang="en-US" sz="1100" dirty="0" smtClean="0">
                <a:latin typeface="AR P丸ゴシック体M" panose="020B0600010101010101" pitchFamily="50" charset="-128"/>
                <a:ea typeface="AR P丸ゴシック体M" panose="020B0600010101010101" pitchFamily="50" charset="-128"/>
              </a:rPr>
              <a:t>・</a:t>
            </a:r>
            <a:r>
              <a:rPr lang="en-US" altLang="ja-JP" sz="1100" dirty="0" smtClean="0">
                <a:latin typeface="AR P丸ゴシック体M" panose="020B0600010101010101" pitchFamily="50" charset="-128"/>
                <a:ea typeface="AR P丸ゴシック体M" panose="020B0600010101010101" pitchFamily="50" charset="-128"/>
              </a:rPr>
              <a:t>JR</a:t>
            </a:r>
            <a:r>
              <a:rPr lang="ja-JP" altLang="en-US" sz="1100" dirty="0" smtClean="0">
                <a:latin typeface="AR P丸ゴシック体M" panose="020B0600010101010101" pitchFamily="50" charset="-128"/>
                <a:ea typeface="AR P丸ゴシック体M" panose="020B0600010101010101" pitchFamily="50" charset="-128"/>
              </a:rPr>
              <a:t>をご利用の方は、</a:t>
            </a:r>
            <a:r>
              <a:rPr lang="en-US" altLang="ja-JP" sz="1100" dirty="0" smtClean="0">
                <a:latin typeface="AR P丸ゴシック体M" panose="020B0600010101010101" pitchFamily="50" charset="-128"/>
                <a:ea typeface="AR P丸ゴシック体M" panose="020B0600010101010101" pitchFamily="50" charset="-128"/>
              </a:rPr>
              <a:t>…</a:t>
            </a:r>
          </a:p>
          <a:p>
            <a:r>
              <a:rPr lang="ja-JP" altLang="en-US" sz="1100" dirty="0">
                <a:latin typeface="AR P丸ゴシック体M" panose="020B0600010101010101" pitchFamily="50" charset="-128"/>
                <a:ea typeface="AR P丸ゴシック体M" panose="020B0600010101010101" pitchFamily="50" charset="-128"/>
              </a:rPr>
              <a:t>　</a:t>
            </a:r>
            <a:r>
              <a:rPr lang="zh-TW" altLang="en-US" sz="1100" dirty="0" smtClean="0">
                <a:latin typeface="AR P丸ゴシック体M" panose="020B0600010101010101" pitchFamily="50" charset="-128"/>
                <a:ea typeface="AR P丸ゴシック体M" panose="020B0600010101010101" pitchFamily="50" charset="-128"/>
              </a:rPr>
              <a:t>浜松駅</a:t>
            </a:r>
            <a:r>
              <a:rPr lang="ja-JP" altLang="en-US" sz="1100" dirty="0" smtClean="0">
                <a:latin typeface="AR P丸ゴシック体M" panose="020B0600010101010101" pitchFamily="50" charset="-128"/>
                <a:ea typeface="AR P丸ゴシック体M" panose="020B0600010101010101" pitchFamily="50" charset="-128"/>
              </a:rPr>
              <a:t>から</a:t>
            </a:r>
            <a:r>
              <a:rPr lang="zh-TW" altLang="en-US" sz="1100" dirty="0" smtClean="0">
                <a:latin typeface="AR P丸ゴシック体M" panose="020B0600010101010101" pitchFamily="50" charset="-128"/>
                <a:ea typeface="AR P丸ゴシック体M" panose="020B0600010101010101" pitchFamily="50" charset="-128"/>
              </a:rPr>
              <a:t>徒歩</a:t>
            </a:r>
            <a:r>
              <a:rPr lang="en-US" altLang="zh-TW" sz="1100" dirty="0" smtClean="0">
                <a:latin typeface="AR P丸ゴシック体M" panose="020B0600010101010101" pitchFamily="50" charset="-128"/>
                <a:ea typeface="AR P丸ゴシック体M" panose="020B0600010101010101" pitchFamily="50" charset="-128"/>
              </a:rPr>
              <a:t>10</a:t>
            </a:r>
            <a:r>
              <a:rPr lang="zh-TW" altLang="en-US" sz="1100" dirty="0" smtClean="0">
                <a:latin typeface="AR P丸ゴシック体M" panose="020B0600010101010101" pitchFamily="50" charset="-128"/>
                <a:ea typeface="AR P丸ゴシック体M" panose="020B0600010101010101" pitchFamily="50" charset="-128"/>
              </a:rPr>
              <a:t>分</a:t>
            </a:r>
            <a:endParaRPr lang="en-US" altLang="zh-TW" sz="1100" dirty="0" smtClean="0">
              <a:latin typeface="AR P丸ゴシック体M" panose="020B0600010101010101" pitchFamily="50" charset="-128"/>
              <a:ea typeface="AR P丸ゴシック体M" panose="020B0600010101010101" pitchFamily="50" charset="-128"/>
            </a:endParaRPr>
          </a:p>
          <a:p>
            <a:endParaRPr kumimoji="1" lang="en-US" altLang="ja-JP" sz="1100" dirty="0" smtClean="0">
              <a:latin typeface="AR P丸ゴシック体M" panose="020B0600010101010101" pitchFamily="50" charset="-128"/>
              <a:ea typeface="AR P丸ゴシック体M" panose="020B0600010101010101" pitchFamily="50" charset="-128"/>
            </a:endParaRPr>
          </a:p>
          <a:p>
            <a:r>
              <a:rPr kumimoji="1" lang="ja-JP" altLang="en-US" sz="1100" dirty="0" smtClean="0">
                <a:latin typeface="AR P丸ゴシック体M" panose="020B0600010101010101" pitchFamily="50" charset="-128"/>
                <a:ea typeface="AR P丸ゴシック体M" panose="020B0600010101010101" pitchFamily="50" charset="-128"/>
              </a:rPr>
              <a:t>＊駐車場はありませんので、公共　　　　　　　　　　交通機関をご利用の上、お越し下さい。</a:t>
            </a:r>
            <a:endParaRPr kumimoji="1" lang="ja-JP" altLang="en-US" sz="1100" dirty="0">
              <a:latin typeface="AR P丸ゴシック体M" panose="020B0600010101010101" pitchFamily="50" charset="-128"/>
              <a:ea typeface="AR P丸ゴシック体M" panose="020B0600010101010101" pitchFamily="50" charset="-128"/>
            </a:endParaRPr>
          </a:p>
        </p:txBody>
      </p:sp>
      <p:pic>
        <p:nvPicPr>
          <p:cNvPr id="1060" name="Picture 36" descr="坂道を登る人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76164">
            <a:off x="6106433" y="1994098"/>
            <a:ext cx="931633" cy="931633"/>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392111" y="2893716"/>
            <a:ext cx="5246689" cy="796068"/>
          </a:xfrm>
          <a:prstGeom prst="rect">
            <a:avLst/>
          </a:prstGeom>
          <a:noFill/>
          <a:ln w="317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Map of 〒430-0929 静岡県浜松市中区中央１丁目１２−７ 浜松市地域情報センタ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7" y="606614"/>
            <a:ext cx="4186238" cy="2074502"/>
          </a:xfrm>
          <a:prstGeom prst="rect">
            <a:avLst/>
          </a:prstGeom>
          <a:noFill/>
          <a:ln w="25400" cmpd="sng">
            <a:solidFill>
              <a:schemeClr val="accent2"/>
            </a:solidFill>
          </a:ln>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129208" y="1457325"/>
            <a:ext cx="652363" cy="184666"/>
          </a:xfrm>
          <a:prstGeom prst="rect">
            <a:avLst/>
          </a:prstGeom>
          <a:noFill/>
        </p:spPr>
        <p:txBody>
          <a:bodyPr wrap="square" rtlCol="0">
            <a:spAutoFit/>
          </a:bodyPr>
          <a:lstStyle/>
          <a:p>
            <a:r>
              <a:rPr kumimoji="1" lang="ja-JP" altLang="en-US" sz="600" dirty="0" smtClean="0">
                <a:solidFill>
                  <a:schemeClr val="bg1">
                    <a:lumMod val="50000"/>
                  </a:schemeClr>
                </a:solidFill>
                <a:latin typeface="HGPｺﾞｼｯｸM" panose="020B0600000000000000" pitchFamily="50" charset="-128"/>
                <a:ea typeface="HGPｺﾞｼｯｸM" panose="020B0600000000000000" pitchFamily="50" charset="-128"/>
              </a:rPr>
              <a:t>クリエート浜松</a:t>
            </a:r>
            <a:endParaRPr kumimoji="1" lang="ja-JP" altLang="en-US" sz="600" dirty="0">
              <a:solidFill>
                <a:schemeClr val="bg1">
                  <a:lumMod val="50000"/>
                </a:schemeClr>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74408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プレゼンテーション1" id="{D14BBAA0-EBDA-4F80-B5E5-6A060B58EB30}" vid="{E91C9F3B-FA2D-4D28-9E30-9B6A997020B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Template>
  <TotalTime>0</TotalTime>
  <Words>309</Words>
  <Application>Microsoft Office PowerPoint</Application>
  <PresentationFormat>ユーザー設定</PresentationFormat>
  <Paragraphs>97</Paragraphs>
  <Slides>2</Slides>
  <Notes>1</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11</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2013-07-04T11:22:33Z</dcterms:created>
  <dcterms:modified xsi:type="dcterms:W3CDTF">2017-06-01T12:55:26Z</dcterms:modified>
</cp:coreProperties>
</file>